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ti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2" r:id="rId4"/>
    <p:sldMasterId id="2147483704" r:id="rId5"/>
    <p:sldMasterId id="2147483714" r:id="rId6"/>
  </p:sldMasterIdLst>
  <p:notesMasterIdLst>
    <p:notesMasterId r:id="rId32"/>
  </p:notesMasterIdLst>
  <p:sldIdLst>
    <p:sldId id="256" r:id="rId7"/>
    <p:sldId id="3388" r:id="rId8"/>
    <p:sldId id="3427" r:id="rId9"/>
    <p:sldId id="3428" r:id="rId10"/>
    <p:sldId id="3429" r:id="rId11"/>
    <p:sldId id="1950" r:id="rId12"/>
    <p:sldId id="1944" r:id="rId13"/>
    <p:sldId id="3430" r:id="rId14"/>
    <p:sldId id="3431" r:id="rId15"/>
    <p:sldId id="3432" r:id="rId16"/>
    <p:sldId id="3425" r:id="rId17"/>
    <p:sldId id="794" r:id="rId18"/>
    <p:sldId id="3439" r:id="rId19"/>
    <p:sldId id="3394" r:id="rId20"/>
    <p:sldId id="3395" r:id="rId21"/>
    <p:sldId id="3424" r:id="rId22"/>
    <p:sldId id="3320" r:id="rId23"/>
    <p:sldId id="3396" r:id="rId24"/>
    <p:sldId id="3350" r:id="rId25"/>
    <p:sldId id="3370" r:id="rId26"/>
    <p:sldId id="3434" r:id="rId27"/>
    <p:sldId id="3435" r:id="rId28"/>
    <p:sldId id="3436" r:id="rId29"/>
    <p:sldId id="3437" r:id="rId30"/>
    <p:sldId id="3438" r:id="rId31"/>
  </p:sldIdLst>
  <p:sldSz cx="9144000" cy="6858000" type="screen4x3"/>
  <p:notesSz cx="9926638" cy="67976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E3F5FF"/>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0" autoAdjust="0"/>
    <p:restoredTop sz="95026" autoAdjust="0"/>
  </p:normalViewPr>
  <p:slideViewPr>
    <p:cSldViewPr>
      <p:cViewPr varScale="1">
        <p:scale>
          <a:sx n="56" d="100"/>
          <a:sy n="56" d="100"/>
        </p:scale>
        <p:origin x="62" y="518"/>
      </p:cViewPr>
      <p:guideLst>
        <p:guide orient="horz" pos="2880"/>
        <p:guide pos="2160"/>
      </p:guideLst>
    </p:cSldViewPr>
  </p:slideViewPr>
  <p:notesTextViewPr>
    <p:cViewPr>
      <p:scale>
        <a:sx n="100" d="100"/>
        <a:sy n="100" d="100"/>
      </p:scale>
      <p:origin x="0" y="0"/>
    </p:cViewPr>
  </p:notesTextViewPr>
  <p:sorterViewPr>
    <p:cViewPr>
      <p:scale>
        <a:sx n="90" d="100"/>
        <a:sy n="90" d="100"/>
      </p:scale>
      <p:origin x="0" y="-24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1543" cy="3414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3372" y="0"/>
            <a:ext cx="4301543" cy="341458"/>
          </a:xfrm>
          <a:prstGeom prst="rect">
            <a:avLst/>
          </a:prstGeom>
        </p:spPr>
        <p:txBody>
          <a:bodyPr vert="horz" lIns="91440" tIns="45720" rIns="91440" bIns="45720" rtlCol="0"/>
          <a:lstStyle>
            <a:lvl1pPr algn="r">
              <a:defRPr sz="1200"/>
            </a:lvl1pPr>
          </a:lstStyle>
          <a:p>
            <a:fld id="{1AEBACA2-8053-41C1-99E4-88DB9ADECC56}" type="datetimeFigureOut">
              <a:rPr kumimoji="1" lang="ja-JP" altLang="en-US" smtClean="0"/>
              <a:t>2024/9/23</a:t>
            </a:fld>
            <a:endParaRPr kumimoji="1" lang="ja-JP" altLang="en-US"/>
          </a:p>
        </p:txBody>
      </p:sp>
      <p:sp>
        <p:nvSpPr>
          <p:cNvPr id="4" name="スライド イメージ プレースホルダー 3"/>
          <p:cNvSpPr>
            <a:spLocks noGrp="1" noRot="1" noChangeAspect="1"/>
          </p:cNvSpPr>
          <p:nvPr>
            <p:ph type="sldImg" idx="2"/>
          </p:nvPr>
        </p:nvSpPr>
        <p:spPr>
          <a:xfrm>
            <a:off x="3433763" y="849313"/>
            <a:ext cx="3059112" cy="22939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664" y="3271382"/>
            <a:ext cx="7941310" cy="267658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56219"/>
            <a:ext cx="4301543" cy="3414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3372" y="6456219"/>
            <a:ext cx="4301543" cy="341457"/>
          </a:xfrm>
          <a:prstGeom prst="rect">
            <a:avLst/>
          </a:prstGeom>
        </p:spPr>
        <p:txBody>
          <a:bodyPr vert="horz" lIns="91440" tIns="45720" rIns="91440" bIns="45720" rtlCol="0" anchor="b"/>
          <a:lstStyle>
            <a:lvl1pPr algn="r">
              <a:defRPr sz="1200"/>
            </a:lvl1pPr>
          </a:lstStyle>
          <a:p>
            <a:fld id="{321F67AB-44B0-4EA8-A470-C7857B3F1D04}" type="slidenum">
              <a:rPr kumimoji="1" lang="ja-JP" altLang="en-US" smtClean="0"/>
              <a:t>‹#›</a:t>
            </a:fld>
            <a:endParaRPr kumimoji="1" lang="ja-JP" altLang="en-US"/>
          </a:p>
        </p:txBody>
      </p:sp>
    </p:spTree>
    <p:extLst>
      <p:ext uri="{BB962C8B-B14F-4D97-AF65-F5344CB8AC3E}">
        <p14:creationId xmlns:p14="http://schemas.microsoft.com/office/powerpoint/2010/main" val="8786831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mn-MN" altLang="ja-JP" dirty="0"/>
              <a:t>Япон Улсын Эмнэл зүйн сургалтын тогтолцооны товч танилцуулга,</a:t>
            </a:r>
            <a:r>
              <a:rPr kumimoji="1" lang="en-US" altLang="ja-JP" dirty="0"/>
              <a:t> </a:t>
            </a:r>
            <a:r>
              <a:rPr kumimoji="1" lang="mn-MN" altLang="ja-JP" dirty="0"/>
              <a:t>сургалтын чанарын үнэлгээ болон сайжруулалтын үйл ажиллагаа</a:t>
            </a:r>
          </a:p>
          <a:p>
            <a:pPr algn="l" rtl="0" eaLnBrk="1" hangingPunct="1">
              <a:lnSpc>
                <a:spcPct val="90000"/>
              </a:lnSpc>
            </a:pPr>
            <a:endParaRPr lang="en-US" altLang="ja-JP" sz="1200" dirty="0">
              <a:latin typeface="Arial" panose="020B0604020202020204" pitchFamily="34" charset="0"/>
              <a:ea typeface="メイリオ" pitchFamily="50" charset="-128"/>
              <a:cs typeface="Arial" panose="020B0604020202020204" pitchFamily="34" charset="0"/>
            </a:endParaRPr>
          </a:p>
          <a:p>
            <a:pPr algn="l" rtl="0" eaLnBrk="1" hangingPunct="1">
              <a:lnSpc>
                <a:spcPct val="90000"/>
              </a:lnSpc>
            </a:pPr>
            <a:r>
              <a:rPr lang="mn" altLang="ja-JP" sz="1200" dirty="0">
                <a:latin typeface="Arial" panose="020B0604020202020204" pitchFamily="34" charset="0"/>
                <a:ea typeface="メイリオ" pitchFamily="50" charset="-128"/>
                <a:cs typeface="Arial" panose="020B0604020202020204" pitchFamily="34" charset="0"/>
              </a:rPr>
              <a:t>Цукуба</a:t>
            </a:r>
            <a:r>
              <a:rPr lang="mn-MN" altLang="ja-JP" sz="1200" dirty="0">
                <a:latin typeface="Arial" panose="020B0604020202020204" pitchFamily="34" charset="0"/>
                <a:ea typeface="メイリオ" pitchFamily="50" charset="-128"/>
                <a:cs typeface="Arial" panose="020B0604020202020204" pitchFamily="34" charset="0"/>
              </a:rPr>
              <a:t> И</a:t>
            </a:r>
            <a:r>
              <a:rPr lang="mn" altLang="ja-JP" sz="1200" dirty="0">
                <a:latin typeface="Arial" panose="020B0604020202020204" pitchFamily="34" charset="0"/>
                <a:ea typeface="メイリオ" pitchFamily="50" charset="-128"/>
                <a:cs typeface="Arial" panose="020B0604020202020204" pitchFamily="34" charset="0"/>
              </a:rPr>
              <a:t>х </a:t>
            </a:r>
            <a:r>
              <a:rPr lang="mn-MN" altLang="ja-JP" sz="1200" dirty="0">
                <a:latin typeface="Arial" panose="020B0604020202020204" pitchFamily="34" charset="0"/>
                <a:ea typeface="メイリオ" pitchFamily="50" charset="-128"/>
                <a:cs typeface="Arial" panose="020B0604020202020204" pitchFamily="34" charset="0"/>
              </a:rPr>
              <a:t>С</a:t>
            </a:r>
            <a:r>
              <a:rPr lang="mn" altLang="ja-JP" sz="1200" dirty="0">
                <a:latin typeface="Arial" panose="020B0604020202020204" pitchFamily="34" charset="0"/>
                <a:ea typeface="メイリオ" pitchFamily="50" charset="-128"/>
                <a:cs typeface="Arial" panose="020B0604020202020204" pitchFamily="34" charset="0"/>
              </a:rPr>
              <a:t>ургуулийн харьяа </a:t>
            </a:r>
            <a:r>
              <a:rPr lang="mn-MN" altLang="ja-JP" sz="1200" dirty="0">
                <a:latin typeface="Arial" panose="020B0604020202020204" pitchFamily="34" charset="0"/>
                <a:ea typeface="メイリオ" pitchFamily="50" charset="-128"/>
                <a:cs typeface="Arial" panose="020B0604020202020204" pitchFamily="34" charset="0"/>
              </a:rPr>
              <a:t>Э</a:t>
            </a:r>
            <a:r>
              <a:rPr lang="mn" altLang="ja-JP" sz="1200" dirty="0">
                <a:latin typeface="Arial" panose="020B0604020202020204" pitchFamily="34" charset="0"/>
                <a:ea typeface="メイリオ" pitchFamily="50" charset="-128"/>
                <a:cs typeface="Arial" panose="020B0604020202020204" pitchFamily="34" charset="0"/>
              </a:rPr>
              <a:t>мнэлг</a:t>
            </a:r>
            <a:r>
              <a:rPr lang="mn-MN" altLang="ja-JP" sz="1200" dirty="0">
                <a:latin typeface="Arial" panose="020B0604020202020204" pitchFamily="34" charset="0"/>
                <a:ea typeface="メイリオ" pitchFamily="50" charset="-128"/>
                <a:cs typeface="Arial" panose="020B0604020202020204" pitchFamily="34" charset="0"/>
              </a:rPr>
              <a:t>ийн</a:t>
            </a:r>
            <a:r>
              <a:rPr lang="mn" altLang="ja-JP" sz="1200" dirty="0">
                <a:latin typeface="Arial" panose="020B0604020202020204" pitchFamily="34" charset="0"/>
                <a:ea typeface="メイリオ" pitchFamily="50" charset="-128"/>
                <a:cs typeface="Arial" panose="020B0604020202020204" pitchFamily="34" charset="0"/>
              </a:rPr>
              <a:t> </a:t>
            </a:r>
            <a:r>
              <a:rPr lang="mn-MN" altLang="ja-JP" sz="1200" dirty="0">
                <a:latin typeface="Arial" panose="020B0604020202020204" pitchFamily="34" charset="0"/>
                <a:ea typeface="メイリオ" pitchFamily="50" charset="-128"/>
                <a:cs typeface="Arial" panose="020B0604020202020204" pitchFamily="34" charset="0"/>
              </a:rPr>
              <a:t>дэд захирал, </a:t>
            </a:r>
            <a:r>
              <a:rPr lang="mn-MN" altLang="ja-JP" b="0" i="0" dirty="0" err="1">
                <a:solidFill>
                  <a:srgbClr val="050505"/>
                </a:solidFill>
                <a:effectLst/>
                <a:latin typeface="Segoe UI Historic" panose="020B0502040204020203" pitchFamily="34" charset="0"/>
              </a:rPr>
              <a:t>Цукуба</a:t>
            </a:r>
            <a:r>
              <a:rPr lang="mn-MN" altLang="ja-JP" b="0" i="0" dirty="0">
                <a:solidFill>
                  <a:srgbClr val="050505"/>
                </a:solidFill>
                <a:effectLst/>
                <a:latin typeface="Segoe UI Historic" panose="020B0502040204020203" pitchFamily="34" charset="0"/>
              </a:rPr>
              <a:t> Их Сургуулийн профессор</a:t>
            </a:r>
          </a:p>
          <a:p>
            <a:pPr marL="0" marR="0" lvl="0" indent="0" algn="l" defTabSz="914400" rtl="0" eaLnBrk="1" fontAlgn="auto" latinLnBrk="0" hangingPunct="1">
              <a:lnSpc>
                <a:spcPct val="90000"/>
              </a:lnSpc>
              <a:spcBef>
                <a:spcPts val="0"/>
              </a:spcBef>
              <a:spcAft>
                <a:spcPts val="0"/>
              </a:spcAft>
              <a:buClrTx/>
              <a:buSzTx/>
              <a:buFontTx/>
              <a:buNone/>
              <a:tabLst/>
              <a:defRPr/>
            </a:pPr>
            <a:r>
              <a:rPr lang="mn" altLang="ja-JP" sz="1200" dirty="0">
                <a:latin typeface="Arial" panose="020B0604020202020204" pitchFamily="34" charset="0"/>
                <a:ea typeface="メイリオ" pitchFamily="50" charset="-128"/>
                <a:cs typeface="Arial" panose="020B0604020202020204" pitchFamily="34" charset="0"/>
              </a:rPr>
              <a:t>Маэно Тэцухир</a:t>
            </a:r>
            <a:r>
              <a:rPr lang="mn-MN" altLang="ja-JP" sz="1200" dirty="0">
                <a:latin typeface="Arial" panose="020B0604020202020204" pitchFamily="34" charset="0"/>
                <a:ea typeface="メイリオ" pitchFamily="50" charset="-128"/>
                <a:cs typeface="Arial" panose="020B0604020202020204" pitchFamily="34" charset="0"/>
              </a:rPr>
              <a:t>о</a:t>
            </a:r>
            <a:endParaRPr kumimoji="1" lang="ja-JP" altLang="en-US" dirty="0"/>
          </a:p>
          <a:p>
            <a:pPr algn="l" rtl="0" eaLnBrk="1" hangingPunct="1">
              <a:lnSpc>
                <a:spcPct val="90000"/>
              </a:lnSpc>
            </a:pPr>
            <a:endParaRPr lang="mn-MN" altLang="ja-JP" sz="1200" b="0" i="0" dirty="0">
              <a:solidFill>
                <a:srgbClr val="050505"/>
              </a:solidFill>
              <a:effectLst/>
              <a:latin typeface="Arial" panose="020B0604020202020204" pitchFamily="34" charset="0"/>
              <a:ea typeface="メイリオ" pitchFamily="50" charset="-128"/>
              <a:cs typeface="Arial" panose="020B0604020202020204" pitchFamily="34" charset="0"/>
            </a:endParaRPr>
          </a:p>
          <a:p>
            <a:pPr algn="l" rtl="0" eaLnBrk="1" hangingPunct="1">
              <a:lnSpc>
                <a:spcPct val="90000"/>
              </a:lnSpc>
            </a:pPr>
            <a:endParaRPr lang="mn-MN" altLang="ja-JP" sz="1200" dirty="0">
              <a:latin typeface="Arial" panose="020B0604020202020204" pitchFamily="34" charset="0"/>
              <a:ea typeface="メイリオ" pitchFamily="50" charset="-128"/>
              <a:cs typeface="Arial" panose="020B0604020202020204" pitchFamily="34" charset="0"/>
            </a:endParaRPr>
          </a:p>
          <a:p>
            <a:pPr algn="l" rtl="0" eaLnBrk="1" hangingPunct="1">
              <a:lnSpc>
                <a:spcPct val="90000"/>
              </a:lnSpc>
            </a:pPr>
            <a:r>
              <a:rPr lang="mn" altLang="ja-JP" sz="1800" dirty="0">
                <a:latin typeface="Arial" panose="020B0604020202020204" pitchFamily="34" charset="0"/>
                <a:ea typeface="メイリオ" pitchFamily="50" charset="-128"/>
                <a:cs typeface="Arial" panose="020B0604020202020204" pitchFamily="34" charset="0"/>
              </a:rPr>
              <a:t>Цукуба их сургууль Анагаах ухаан</a:t>
            </a:r>
            <a:r>
              <a:rPr lang="mn-MN" altLang="ja-JP" sz="1800" dirty="0">
                <a:latin typeface="Arial" panose="020B0604020202020204" pitchFamily="34" charset="0"/>
                <a:ea typeface="メイリオ" pitchFamily="50" charset="-128"/>
                <a:cs typeface="Arial" panose="020B0604020202020204" pitchFamily="34" charset="0"/>
              </a:rPr>
              <a:t>ы хүрээлэн, </a:t>
            </a:r>
            <a:r>
              <a:rPr lang="mn" altLang="ja-JP" sz="1800" dirty="0">
                <a:latin typeface="Arial" panose="020B0604020202020204" pitchFamily="34" charset="0"/>
                <a:ea typeface="メイリオ" pitchFamily="50" charset="-128"/>
                <a:cs typeface="Arial" panose="020B0604020202020204" pitchFamily="34" charset="0"/>
              </a:rPr>
              <a:t>Бүс нутгийн </a:t>
            </a:r>
            <a:r>
              <a:rPr lang="mn-MN" altLang="ja-JP" sz="1800" dirty="0">
                <a:latin typeface="Arial" panose="020B0604020202020204" pitchFamily="34" charset="0"/>
                <a:ea typeface="メイリオ" pitchFamily="50" charset="-128"/>
                <a:cs typeface="Arial" panose="020B0604020202020204" pitchFamily="34" charset="0"/>
              </a:rPr>
              <a:t>эрүүл мэндийн</a:t>
            </a:r>
            <a:r>
              <a:rPr lang="mn" altLang="ja-JP" sz="1800" dirty="0">
                <a:latin typeface="Arial" panose="020B0604020202020204" pitchFamily="34" charset="0"/>
                <a:ea typeface="メイリオ" pitchFamily="50" charset="-128"/>
                <a:cs typeface="Arial" panose="020B0604020202020204" pitchFamily="34" charset="0"/>
              </a:rPr>
              <a:t> боловсрол судлал</a:t>
            </a:r>
            <a:r>
              <a:rPr lang="mn-MN" altLang="ja-JP" sz="1800" dirty="0">
                <a:latin typeface="Arial" panose="020B0604020202020204" pitchFamily="34" charset="0"/>
                <a:ea typeface="メイリオ" pitchFamily="50" charset="-128"/>
                <a:cs typeface="Arial" panose="020B0604020202020204" pitchFamily="34" charset="0"/>
              </a:rPr>
              <a:t> профессор</a:t>
            </a:r>
          </a:p>
        </p:txBody>
      </p:sp>
      <p:sp>
        <p:nvSpPr>
          <p:cNvPr id="4" name="スライド番号プレースホルダー 3"/>
          <p:cNvSpPr>
            <a:spLocks noGrp="1"/>
          </p:cNvSpPr>
          <p:nvPr>
            <p:ph type="sldNum" sz="quarter" idx="5"/>
          </p:nvPr>
        </p:nvSpPr>
        <p:spPr/>
        <p:txBody>
          <a:bodyPr/>
          <a:lstStyle/>
          <a:p>
            <a:fld id="{321F67AB-44B0-4EA8-A470-C7857B3F1D04}" type="slidenum">
              <a:rPr kumimoji="1" lang="ja-JP" altLang="en-US" smtClean="0"/>
              <a:t>1</a:t>
            </a:fld>
            <a:endParaRPr kumimoji="1" lang="ja-JP" altLang="en-US"/>
          </a:p>
        </p:txBody>
      </p:sp>
    </p:spTree>
    <p:extLst>
      <p:ext uri="{BB962C8B-B14F-4D97-AF65-F5344CB8AC3E}">
        <p14:creationId xmlns:p14="http://schemas.microsoft.com/office/powerpoint/2010/main" val="73596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23511509-0582-4F3F-9167-73F06D15D88D}" type="slidenum">
              <a:rPr kumimoji="1" lang="en-US" altLang="ja-JP" sz="1200" b="0" i="0" u="none" strike="noStrike" kern="1200" cap="none" spc="0" normalizeH="0" baseline="0" noProof="0" smtClean="0">
                <a:ln>
                  <a:noFill/>
                </a:ln>
                <a:solidFill>
                  <a:srgbClr val="000000"/>
                </a:solidFill>
                <a:effectLst/>
                <a:uLnTx/>
                <a:uFillTx/>
                <a:latin typeface="Lucida Grande"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1" lang="en-US" altLang="ja-JP" sz="1200" b="0" i="0" u="none" strike="noStrike" kern="1200" cap="none" spc="0" normalizeH="0" baseline="0" noProof="0" dirty="0">
              <a:ln>
                <a:noFill/>
              </a:ln>
              <a:solidFill>
                <a:srgbClr val="000000"/>
              </a:solidFill>
              <a:effectLst/>
              <a:uLnTx/>
              <a:uFillTx/>
              <a:latin typeface="Osaka" charset="-128"/>
              <a:ea typeface="Osaka" charset="-128"/>
              <a:cs typeface="+mn-cs"/>
            </a:endParaRPr>
          </a:p>
        </p:txBody>
      </p:sp>
    </p:spTree>
    <p:extLst>
      <p:ext uri="{BB962C8B-B14F-4D97-AF65-F5344CB8AC3E}">
        <p14:creationId xmlns:p14="http://schemas.microsoft.com/office/powerpoint/2010/main" val="908303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23511509-0582-4F3F-9167-73F06D15D88D}" type="slidenum">
              <a:rPr kumimoji="1" lang="en-US" altLang="ja-JP" sz="1200" b="0" i="0" u="none" strike="noStrike" kern="1200" cap="none" spc="0" normalizeH="0" baseline="0" noProof="0" smtClean="0">
                <a:ln>
                  <a:noFill/>
                </a:ln>
                <a:solidFill>
                  <a:srgbClr val="000000"/>
                </a:solidFill>
                <a:effectLst/>
                <a:uLnTx/>
                <a:uFillTx/>
                <a:latin typeface="Lucida Grande"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1" lang="en-US" altLang="ja-JP" sz="1200" b="0" i="0" u="none" strike="noStrike" kern="1200" cap="none" spc="0" normalizeH="0" baseline="0" noProof="0" dirty="0">
              <a:ln>
                <a:noFill/>
              </a:ln>
              <a:solidFill>
                <a:srgbClr val="000000"/>
              </a:solidFill>
              <a:effectLst/>
              <a:uLnTx/>
              <a:uFillTx/>
              <a:latin typeface="Osaka" charset="-128"/>
              <a:ea typeface="Osaka" charset="-128"/>
              <a:cs typeface="+mn-cs"/>
            </a:endParaRPr>
          </a:p>
        </p:txBody>
      </p:sp>
    </p:spTree>
    <p:extLst>
      <p:ext uri="{BB962C8B-B14F-4D97-AF65-F5344CB8AC3E}">
        <p14:creationId xmlns:p14="http://schemas.microsoft.com/office/powerpoint/2010/main" val="695221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86A3BD42-7733-4327-97AD-7F21D5934573}" type="slidenum">
              <a:rPr kumimoji="1" lang="en-US" altLang="ja-JP" sz="1200" b="0" i="0" u="none" strike="noStrike" kern="1200" cap="none" spc="0" normalizeH="0" baseline="0" noProof="0">
                <a:ln>
                  <a:noFill/>
                </a:ln>
                <a:solidFill>
                  <a:srgbClr val="000000"/>
                </a:solidFill>
                <a:effectLst/>
                <a:uLnTx/>
                <a:uFillTx/>
                <a:latin typeface="Lucida Grande"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1" lang="en-US" altLang="ja-JP" sz="1200" b="0" i="0" u="none" strike="noStrike" kern="1200" cap="none" spc="0" normalizeH="0" baseline="0" noProof="0" dirty="0">
              <a:ln>
                <a:noFill/>
              </a:ln>
              <a:solidFill>
                <a:srgbClr val="000000"/>
              </a:solidFill>
              <a:effectLst/>
              <a:uLnTx/>
              <a:uFillTx/>
              <a:latin typeface="Osaka" pitchFamily="64" charset="-128"/>
              <a:ea typeface="Osaka" charset="-128"/>
              <a:cs typeface="+mn-cs"/>
            </a:endParaRPr>
          </a:p>
        </p:txBody>
      </p:sp>
      <p:sp>
        <p:nvSpPr>
          <p:cNvPr id="6436866" name="Rectangle 2"/>
          <p:cNvSpPr>
            <a:spLocks noGrp="1" noRot="1" noChangeAspect="1" noChangeArrowheads="1" noTextEdit="1"/>
          </p:cNvSpPr>
          <p:nvPr>
            <p:ph type="sldImg"/>
          </p:nvPr>
        </p:nvSpPr>
        <p:spPr>
          <a:xfrm>
            <a:off x="1457325" y="679450"/>
            <a:ext cx="4530725" cy="3398838"/>
          </a:xfrm>
          <a:ln/>
        </p:spPr>
      </p:sp>
      <p:sp>
        <p:nvSpPr>
          <p:cNvPr id="6436867" name="Rectangle 3"/>
          <p:cNvSpPr>
            <a:spLocks noGrp="1" noChangeArrowheads="1"/>
          </p:cNvSpPr>
          <p:nvPr>
            <p:ph type="body" idx="1"/>
          </p:nvPr>
        </p:nvSpPr>
        <p:spPr/>
        <p:txBody>
          <a:bodyPr rtlCol="0"/>
          <a:lstStyle/>
          <a:p>
            <a:pPr rtl="0"/>
            <a:r>
              <a:rPr lang="mn"/>
              <a:t>「臨床研修指導医」(略して指導医）について説明いたします。</a:t>
            </a:r>
            <a:endParaRPr lang="en-US" altLang="ja-JP" dirty="0"/>
          </a:p>
          <a:p>
            <a:pPr rtl="0"/>
            <a:r>
              <a:rPr lang="mn"/>
              <a:t>指導医は、生涯有効な国家資格で、厚労省の開催指針に基づく指導医講習会を修了した、臨床経験7年以上の常勤医師に与えられます。</a:t>
            </a:r>
            <a:endParaRPr lang="en-US" altLang="ja-JP" dirty="0"/>
          </a:p>
          <a:p>
            <a:pPr rtl="0"/>
            <a:r>
              <a:rPr lang="mn"/>
              <a:t>臨床研修病院では、スライドに示すような診療科に少なくとも1人の指導医が配置され、その数は研修医5人に対して1人以上でなければなりません。</a:t>
            </a:r>
            <a:endParaRPr lang="en-US" altLang="ja-JP" dirty="0"/>
          </a:p>
          <a:p>
            <a:pPr rtl="0"/>
            <a:endParaRPr lang="en-US" altLang="ja-JP" dirty="0"/>
          </a:p>
          <a:p>
            <a:pPr rtl="0"/>
            <a:endParaRPr lang="ja-JP" altLang="en-US"/>
          </a:p>
        </p:txBody>
      </p:sp>
    </p:spTree>
    <p:extLst>
      <p:ext uri="{BB962C8B-B14F-4D97-AF65-F5344CB8AC3E}">
        <p14:creationId xmlns:p14="http://schemas.microsoft.com/office/powerpoint/2010/main" val="2173957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mn"/>
              <a:t>厚労省の定める「指導医講習会の開催指針」について説明します。</a:t>
            </a:r>
            <a:endParaRPr kumimoji="1" lang="en-US" altLang="ja-JP" dirty="0"/>
          </a:p>
          <a:p>
            <a:pPr rtl="0"/>
            <a:r>
              <a:rPr lang="mn"/>
              <a:t>講習会の必須項目は、スライドに示すような4項目で、私の講義は①と②に相当します。</a:t>
            </a:r>
            <a:endParaRPr kumimoji="1" lang="en-US" altLang="ja-JP" dirty="0"/>
          </a:p>
          <a:p>
            <a:pPr rtl="0"/>
            <a:r>
              <a:rPr lang="mn"/>
              <a:t>本年3月の指針改定で「看護師の特定行為研修制度に係る事項」が追加されました。</a:t>
            </a:r>
            <a:endParaRPr kumimoji="1" lang="en-US" altLang="ja-JP" dirty="0"/>
          </a:p>
          <a:p>
            <a:pPr rtl="0"/>
            <a:r>
              <a:rPr lang="mn"/>
              <a:t>講習会は合計16時間以上で、一部の座学を除いては、能動学習型のワークショップ形式で行われなければなりません。</a:t>
            </a:r>
            <a:endParaRPr kumimoji="1" lang="en-US" altLang="ja-JP" dirty="0"/>
          </a:p>
          <a:p>
            <a:pPr rtl="0"/>
            <a:endParaRPr kumimoji="1" lang="en-US" altLang="ja-JP" dirty="0"/>
          </a:p>
          <a:p>
            <a:pPr rtl="0"/>
            <a:r>
              <a:rPr lang="mn"/>
              <a:t>※研修プログラム立案に偏った講習会が多い、それも内容が50年前に医学教育？</a:t>
            </a:r>
          </a:p>
        </p:txBody>
      </p:sp>
      <p:sp>
        <p:nvSpPr>
          <p:cNvPr id="4" name="スライド番号プレースホルダー 3"/>
          <p:cNvSpPr>
            <a:spLocks noGrp="1"/>
          </p:cNvSpPr>
          <p:nvPr>
            <p:ph type="sldNum" sz="quarter" idx="5"/>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23511509-0582-4F3F-9167-73F06D15D88D}" type="slidenum">
              <a:rPr kumimoji="1" lang="en-US" altLang="ja-JP" sz="1200" b="0" i="0" u="none" strike="noStrike" kern="1200" cap="none" spc="0" normalizeH="0" baseline="0" noProof="0" smtClean="0">
                <a:ln>
                  <a:noFill/>
                </a:ln>
                <a:solidFill>
                  <a:srgbClr val="000000"/>
                </a:solidFill>
                <a:effectLst/>
                <a:uLnTx/>
                <a:uFillTx/>
                <a:latin typeface="Lucida Grande"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dirty="0">
              <a:ln>
                <a:noFill/>
              </a:ln>
              <a:solidFill>
                <a:srgbClr val="000000"/>
              </a:solidFill>
              <a:effectLst/>
              <a:uLnTx/>
              <a:uFillTx/>
              <a:latin typeface="Osaka" charset="-128"/>
              <a:ea typeface="Osaka" charset="-128"/>
              <a:cs typeface="+mn-cs"/>
            </a:endParaRPr>
          </a:p>
        </p:txBody>
      </p:sp>
    </p:spTree>
    <p:extLst>
      <p:ext uri="{BB962C8B-B14F-4D97-AF65-F5344CB8AC3E}">
        <p14:creationId xmlns:p14="http://schemas.microsoft.com/office/powerpoint/2010/main" val="310926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mn"/>
              <a:t>WPBAは重要、これからOSCEに変わって医学生も実臨床での評価が主体になってくる。このスライドは研修医のローテーション中の評価から、2年間の研修修了認定までの流れを示したものです。</a:t>
            </a:r>
            <a:endParaRPr kumimoji="1" lang="en-US" altLang="ja-JP" dirty="0"/>
          </a:p>
          <a:p>
            <a:pPr rtl="0"/>
            <a:r>
              <a:rPr lang="mn"/>
              <a:t>研修医はローテーション中に、指導医だけでなく、上級医、医師以外の医療スタッフ、患者やその家族など、たくさんの人に接し、絶えず彼らから仕事ぶりを見られています。</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これら立場の異なる複数の人達が行う、「死角のない」観察評価のことを「360度評価」と言います。</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※360度評価の中には研修医の自己評価も含まれる</a:t>
            </a:r>
            <a:endParaRPr kumimoji="1"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指導医はこれらの評価結果を取りまとめてプログラム責任者に報告します。</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プログラム責任者は指導医からの報告を受けて各研修医についてローテーション毎の評価をまとめます。</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さらに、プログラム責任者は、2年間の研修期間の終わりに、各研修医の評価結果を研修管理委員会に提出し修了認定を行います。</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その結果をもって、病院管理者は研修医に「臨床研修修了証」を交付し、研修医はそれをもって厚労省に申請を行うと、2回目の医籍登録後に、「臨床研修修了登録証」が交付されます。</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WPBA</a:t>
            </a: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a:latin typeface="Yu Gothic Medium" panose="020B0400000000000000" pitchFamily="34" charset="-128"/>
                <a:ea typeface="Yu Gothic Medium" panose="020B0400000000000000" pitchFamily="34" charset="-128"/>
              </a:rPr>
              <a:t>Mini-CEX: </a:t>
            </a:r>
            <a:r>
              <a:rPr lang="mn" b="0" i="0" u="none" strike="noStrike">
                <a:solidFill>
                  <a:srgbClr val="374151"/>
                </a:solidFill>
                <a:effectLst/>
                <a:latin typeface="Söhne"/>
              </a:rPr>
              <a:t>Mini Clinical Evaluation Exercise</a:t>
            </a: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b="0" i="0" u="none" strike="noStrike">
                <a:solidFill>
                  <a:srgbClr val="374151"/>
                </a:solidFill>
                <a:effectLst/>
                <a:latin typeface="Söhne"/>
                <a:ea typeface="Yu Gothic Medium" panose="020B0400000000000000" pitchFamily="34" charset="-128"/>
              </a:rPr>
              <a:t>DOPS: </a:t>
            </a:r>
            <a:r>
              <a:rPr lang="mn" b="0" i="0" u="none" strike="noStrike">
                <a:solidFill>
                  <a:srgbClr val="374151"/>
                </a:solidFill>
                <a:effectLst/>
                <a:latin typeface="Söhne"/>
              </a:rPr>
              <a:t>Direct Observation of Procedural Skills</a:t>
            </a:r>
          </a:p>
          <a:p>
            <a:pPr marL="0" marR="0" lvl="0" indent="0" algn="l" defTabSz="914400" rtl="0" eaLnBrk="1" fontAlgn="base" latinLnBrk="0" hangingPunct="1">
              <a:lnSpc>
                <a:spcPct val="100000"/>
              </a:lnSpc>
              <a:spcBef>
                <a:spcPct val="30000"/>
              </a:spcBef>
              <a:spcAft>
                <a:spcPct val="0"/>
              </a:spcAft>
              <a:buClrTx/>
              <a:buSzTx/>
              <a:buFontTx/>
              <a:buNone/>
              <a:tabLst/>
              <a:defRPr/>
            </a:pPr>
            <a:r>
              <a:rPr lang="mn" sz="1200" b="0" i="0" u="none" strike="noStrike">
                <a:solidFill>
                  <a:srgbClr val="374151"/>
                </a:solidFill>
                <a:effectLst/>
                <a:latin typeface="Söhne"/>
                <a:ea typeface="Yu Gothic Medium" panose="020B0400000000000000" pitchFamily="34" charset="-128"/>
              </a:rPr>
              <a:t>CbD: </a:t>
            </a: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a:latin typeface="Yu Gothic Medium" panose="020B0400000000000000" pitchFamily="34" charset="-128"/>
              <a:ea typeface="Yu Gothic Medium" panose="020B0400000000000000"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sz="1200" dirty="0">
              <a:latin typeface="Yu Gothic Medium" panose="020B0400000000000000" pitchFamily="34" charset="-128"/>
              <a:ea typeface="Yu Gothic Medium" panose="020B0400000000000000" pitchFamily="34" charset="-128"/>
            </a:endParaRPr>
          </a:p>
          <a:p>
            <a:pPr rtl="0"/>
            <a:endParaRPr kumimoji="1" lang="ja-JP" altLang="en-US"/>
          </a:p>
        </p:txBody>
      </p:sp>
      <p:sp>
        <p:nvSpPr>
          <p:cNvPr id="4" name="スライド番号プレースホルダー 3"/>
          <p:cNvSpPr>
            <a:spLocks noGrp="1"/>
          </p:cNvSpPr>
          <p:nvPr>
            <p:ph type="sldNum" sz="quarter" idx="5"/>
          </p:nvPr>
        </p:nvSpPr>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23511509-0582-4F3F-9167-73F06D15D88D}" type="slidenum">
              <a:rPr kumimoji="1" lang="en-US" altLang="ja-JP" sz="1200" b="0" i="0" u="none" strike="noStrike" kern="1200" cap="none" spc="0" normalizeH="0" baseline="0" noProof="0" smtClean="0">
                <a:ln>
                  <a:noFill/>
                </a:ln>
                <a:solidFill>
                  <a:srgbClr val="000000"/>
                </a:solidFill>
                <a:effectLst/>
                <a:uLnTx/>
                <a:uFillTx/>
                <a:latin typeface="Lucida Grande" charset="0"/>
                <a:ea typeface="Osaka"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dirty="0">
              <a:ln>
                <a:noFill/>
              </a:ln>
              <a:solidFill>
                <a:srgbClr val="000000"/>
              </a:solidFill>
              <a:effectLst/>
              <a:uLnTx/>
              <a:uFillTx/>
              <a:latin typeface="Osaka" charset="-128"/>
              <a:ea typeface="Osaka" charset="-128"/>
              <a:cs typeface="+mn-cs"/>
            </a:endParaRPr>
          </a:p>
        </p:txBody>
      </p:sp>
    </p:spTree>
    <p:extLst>
      <p:ext uri="{BB962C8B-B14F-4D97-AF65-F5344CB8AC3E}">
        <p14:creationId xmlns:p14="http://schemas.microsoft.com/office/powerpoint/2010/main" val="4113983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32EECD19-5BFC-4435-8BEE-98CB88EF18C3}" type="slidenum">
              <a:rPr kumimoji="1" lang="en-US" altLang="ja-JP" sz="1200" b="0" i="0" u="none" strike="noStrike" kern="1200" cap="none" spc="0" normalizeH="0" baseline="0" noProof="0">
                <a:ln>
                  <a:noFill/>
                </a:ln>
                <a:solidFill>
                  <a:srgbClr val="000000"/>
                </a:solidFill>
                <a:effectLst/>
                <a:uLnTx/>
                <a:uFillTx/>
                <a:latin typeface="Lucida Grande" pitchFamily="-56" charset="0"/>
                <a:ea typeface="Osaka" pitchFamily="-56" charset="-128"/>
                <a:cs typeface="Osaka" pitchFamily="-56" charset="-128"/>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200" b="0" i="0" u="none" strike="noStrike" kern="1200" cap="none" spc="0" normalizeH="0" baseline="0" noProof="0" dirty="0">
              <a:ln>
                <a:noFill/>
              </a:ln>
              <a:solidFill>
                <a:srgbClr val="000000"/>
              </a:solidFill>
              <a:effectLst/>
              <a:uLnTx/>
              <a:uFillTx/>
              <a:latin typeface="Osaka" pitchFamily="-56" charset="-128"/>
              <a:ea typeface="Osaka" pitchFamily="-56" charset="-128"/>
              <a:cs typeface="Osaka" pitchFamily="-56" charset="-128"/>
            </a:endParaRPr>
          </a:p>
        </p:txBody>
      </p:sp>
      <p:sp>
        <p:nvSpPr>
          <p:cNvPr id="25603" name="Rectangle 2"/>
          <p:cNvSpPr>
            <a:spLocks noGrp="1" noRot="1" noChangeAspect="1" noChangeArrowheads="1" noTextEdit="1"/>
          </p:cNvSpPr>
          <p:nvPr>
            <p:ph type="sldImg"/>
          </p:nvPr>
        </p:nvSpPr>
        <p:spPr>
          <a:xfrm>
            <a:off x="1458913" y="679450"/>
            <a:ext cx="4530725" cy="3398838"/>
          </a:xfrm>
          <a:ln/>
        </p:spPr>
      </p:sp>
      <p:sp>
        <p:nvSpPr>
          <p:cNvPr id="25604" name="Rectangle 3"/>
          <p:cNvSpPr>
            <a:spLocks noGrp="1" noChangeArrowheads="1"/>
          </p:cNvSpPr>
          <p:nvPr>
            <p:ph type="body" idx="1"/>
          </p:nvPr>
        </p:nvSpPr>
        <p:spPr>
          <a:noFill/>
          <a:ln/>
        </p:spPr>
        <p:txBody>
          <a:bodyPr rtlCol="0"/>
          <a:lstStyle/>
          <a:p>
            <a:pPr rtl="0"/>
            <a:r>
              <a:rPr lang="mn">
                <a:latin typeface="Times" pitchFamily="-56" charset="0"/>
                <a:ea typeface="Osaka" pitchFamily="-56" charset="-128"/>
                <a:cs typeface="Osaka" pitchFamily="-56" charset="-128"/>
              </a:rPr>
              <a:t>※専門分野に入る前の臨床医の養成は卒前6年と卒後2年の8年間で行い、現在卒前教育と卒後研修の間のシームレス化が進んでいる</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※シームレス化を阻んでいたのは卒前で医学生の医行為ができなかったこと</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※医行為が可能になった後も「見えない壁」がある</a:t>
            </a:r>
            <a:endParaRPr lang="en-US" altLang="ja-JP" dirty="0">
              <a:latin typeface="Times" pitchFamily="-56" charset="0"/>
              <a:ea typeface="Osaka" pitchFamily="-56" charset="-128"/>
              <a:cs typeface="Osaka" pitchFamily="-56" charset="-128"/>
            </a:endParaRPr>
          </a:p>
          <a:p>
            <a:pPr rtl="0"/>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これは、医学部入学から継続的生涯教育に至るまでを時系列にしたものです。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医学生は学部4年でCBT/OSCEから成る大学共用試験に合格した後、5年生から診療参加型臨床実習(クリニカルクラークシップ、クリクラまたはCC)に入ります。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これが修了すると、Post-CC OSCEや卒業試験を経て、医師国家試験を受験します。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国試合格後に1回目の医籍登録、臨床研修修了後に2回目の医籍登録を行い、卒後3年目からの専門研修に入っていきます。</a:t>
            </a:r>
            <a:endParaRPr lang="en-US" altLang="ja-JP" dirty="0">
              <a:latin typeface="Times" pitchFamily="-56" charset="0"/>
              <a:ea typeface="Osaka" pitchFamily="-56" charset="-128"/>
              <a:cs typeface="Osaka" pitchFamily="-56" charset="-128"/>
            </a:endParaRPr>
          </a:p>
          <a:p>
            <a:pPr rtl="0"/>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近年、卒前の「クリクラ」を充実させて、卒後研修とシームレスにつなげようとする動きが盛んになってきました。</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例えば、令和5年度から、卒前のクリクラで、医師の指導監督下に”student doctor”として医療行為ができるようになります。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また近い将来、PostC.C.-OSCEを公的化し、国試の実技試験相当として位置付けることも検討されています。</a:t>
            </a:r>
            <a:endParaRPr lang="en-US" altLang="ja-JP" dirty="0">
              <a:latin typeface="Times" pitchFamily="-56" charset="0"/>
              <a:ea typeface="Osaka" pitchFamily="-56" charset="-128"/>
              <a:cs typeface="Osaka" pitchFamily="-56" charset="-128"/>
            </a:endParaRPr>
          </a:p>
          <a:p>
            <a:pPr rtl="0"/>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大学入学から臨床研修を修了するまで8年かかる（＝一般医を養成するのに8年かかる)</a:t>
            </a:r>
          </a:p>
          <a:p>
            <a:pPr rtl="0"/>
            <a:r>
              <a:rPr lang="mn">
                <a:latin typeface="Times" pitchFamily="-56" charset="0"/>
                <a:ea typeface="Osaka" pitchFamily="-56" charset="-128"/>
                <a:cs typeface="Osaka" pitchFamily="-56" charset="-128"/>
              </a:rPr>
              <a:t>米国カナダと比較すると、4年制大学卒業後に医学部4年間で、大学での臨床実習は日本の臨床研修にかなり近いので、やはり8年間かかる</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(→これからstudent doctorの運用次第では異なってくる可能性あり）</a:t>
            </a:r>
            <a:endParaRPr lang="en-US" altLang="ja-JP" dirty="0">
              <a:latin typeface="Times" pitchFamily="-56" charset="0"/>
              <a:ea typeface="Osaka" pitchFamily="-56" charset="-128"/>
              <a:cs typeface="Osaka" pitchFamily="-56" charset="-128"/>
            </a:endParaRPr>
          </a:p>
          <a:p>
            <a:pPr rtl="0"/>
            <a:endParaRPr lang="ja-JP" altLang="en-US">
              <a:latin typeface="Times" pitchFamily="-56" charset="0"/>
              <a:ea typeface="Osaka" pitchFamily="-56" charset="-128"/>
              <a:cs typeface="Osaka" pitchFamily="-56" charset="-128"/>
            </a:endParaRPr>
          </a:p>
        </p:txBody>
      </p:sp>
    </p:spTree>
    <p:extLst>
      <p:ext uri="{BB962C8B-B14F-4D97-AF65-F5344CB8AC3E}">
        <p14:creationId xmlns:p14="http://schemas.microsoft.com/office/powerpoint/2010/main" val="66981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800" b="1" i="0" u="none" strike="noStrike" kern="0" cap="none" spc="0" normalizeH="0" baseline="0" noProof="0" dirty="0">
              <a:ln>
                <a:noFill/>
              </a:ln>
              <a:solidFill>
                <a:srgbClr val="FF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8F239-95A1-4E9C-8BB2-027696A7F34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43744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21F67AB-44B0-4EA8-A470-C7857B3F1D04}" type="slidenum">
              <a:rPr kumimoji="1" lang="ja-JP" alt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9109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B4C8407F-37B7-449D-9CE2-00C3EBBFDB8D}"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42989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r>
              <a:rPr lang="mn"/>
              <a:t>C. 基本的診療業務 コンサルテーションや医療連携が可能な状況下で、以下の各領域において、単独で診療 ができる。 １．一般外来診療 頻度の高い症候・病態について、適切な臨床推論プロセスを経て診断・治療を行い、 主な慢性疾患については継続診療ができる。 ２．病棟診療 急性期の患者を含む入院患者について、入院診療計画を作成し、患者の一般的・全身 的な診療とケアを行い、地域連携に配慮した退院調整ができる。 ３．初期救急対応 緊急性の高い病態を有する患者の状態や緊急度を速やかに把握・診断し、必要時には 応急処置や院内外の専門部門と連携ができる。 4 ４．地域医療 地域医療の特性及び地域包括ケアの概念と枠組みを理解し、医療・介護・保健・福祉 に関わる種々の施設や組織と連携できる。 </a:t>
            </a:r>
            <a:endParaRPr kumimoji="1" lang="ja-JP" altLang="en-US" dirty="0"/>
          </a:p>
        </p:txBody>
      </p:sp>
      <p:sp>
        <p:nvSpPr>
          <p:cNvPr id="4" name="スライド番号プレースホルダー 3"/>
          <p:cNvSpPr>
            <a:spLocks noGrp="1"/>
          </p:cNvSpPr>
          <p:nvPr>
            <p:ph type="sldNum" sz="quarter" idx="5"/>
          </p:nvPr>
        </p:nvSpPr>
        <p:spPr/>
        <p:txBody>
          <a:bodyPr rtlCol="0"/>
          <a:lstStyle/>
          <a:p>
            <a:pPr marL="0" marR="0" lvl="0" indent="0" algn="r" defTabSz="946678" rtl="0" eaLnBrk="1" fontAlgn="auto" latinLnBrk="0" hangingPunct="1">
              <a:lnSpc>
                <a:spcPct val="100000"/>
              </a:lnSpc>
              <a:spcBef>
                <a:spcPts val="0"/>
              </a:spcBef>
              <a:spcAft>
                <a:spcPts val="0"/>
              </a:spcAft>
              <a:buClrTx/>
              <a:buSzTx/>
              <a:buFontTx/>
              <a:buNone/>
              <a:tabLst/>
              <a:defRPr/>
            </a:pPr>
            <a:fld id="{B4C8407F-37B7-449D-9CE2-00C3EBBFDB8D}" type="slidenum">
              <a:rPr kumimoji="1" lang="en-US" altLang="ja-JP" sz="1200" b="0" i="0" u="none" strike="noStrike" kern="1200" cap="none" spc="0" normalizeH="0" baseline="0" noProof="0">
                <a:ln>
                  <a:noFill/>
                </a:ln>
                <a:solidFill>
                  <a:srgbClr val="000000"/>
                </a:solidFill>
                <a:effectLst/>
                <a:uLnTx/>
                <a:uFillTx/>
                <a:latin typeface="Calibri"/>
                <a:ea typeface="ＭＳ Ｐゴシック" panose="020B0600070205080204" pitchFamily="34" charset="-128"/>
                <a:cs typeface="+mn-cs"/>
              </a:rPr>
              <a:pPr marL="0" marR="0" lvl="0" indent="0" algn="r" defTabSz="946678" rtl="0" eaLnBrk="1" fontAlgn="auto" latinLnBrk="0" hangingPunct="1">
                <a:lnSpc>
                  <a:spcPct val="100000"/>
                </a:lnSpc>
                <a:spcBef>
                  <a:spcPts val="0"/>
                </a:spcBef>
                <a:spcAft>
                  <a:spcPts val="0"/>
                </a:spcAft>
                <a:buClrTx/>
                <a:buSzTx/>
                <a:buFontTx/>
                <a:buNone/>
                <a:tabLst/>
                <a:defRPr/>
              </a:pPr>
              <a:t>12</a:t>
            </a:fld>
            <a:endParaRPr kumimoji="1" lang="en-US" altLang="ja-JP" sz="12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29531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C8407F-37B7-449D-9CE2-00C3EBBFDB8D}" type="slidenum">
              <a:rPr kumimoji="1" lang="en-US" altLang="ja-JP" sz="13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Times" charset="0"/>
                <a:ea typeface="ＭＳ Ｐゴシック" pitchFamily="50" charset="-128"/>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altLang="ja-JP" sz="1300" b="1" i="0" u="none" strike="noStrike" kern="1200" cap="none" spc="0" normalizeH="0" baseline="0" noProof="0">
              <a:ln>
                <a:noFill/>
              </a:ln>
              <a:solidFill>
                <a:srgbClr val="000000"/>
              </a:solidFill>
              <a:effectLst>
                <a:outerShdw blurRad="38100" dist="38100" dir="2700000" algn="tl">
                  <a:srgbClr val="C0C0C0"/>
                </a:outerShdw>
              </a:effectLst>
              <a:uLnTx/>
              <a:uFillTx/>
              <a:latin typeface="Times" charset="0"/>
              <a:ea typeface="ＭＳ Ｐゴシック" pitchFamily="50" charset="-128"/>
            </a:endParaRPr>
          </a:p>
        </p:txBody>
      </p:sp>
    </p:spTree>
    <p:extLst>
      <p:ext uri="{BB962C8B-B14F-4D97-AF65-F5344CB8AC3E}">
        <p14:creationId xmlns:p14="http://schemas.microsoft.com/office/powerpoint/2010/main" val="221376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rtlCol="0"/>
          <a:lstStyle/>
          <a:p>
            <a:pPr marL="0" marR="0" lvl="0" indent="0" algn="r" defTabSz="914400" rtl="0" eaLnBrk="1" fontAlgn="base" latinLnBrk="0" hangingPunct="1">
              <a:lnSpc>
                <a:spcPct val="100000"/>
              </a:lnSpc>
              <a:spcBef>
                <a:spcPct val="0"/>
              </a:spcBef>
              <a:spcAft>
                <a:spcPct val="0"/>
              </a:spcAft>
              <a:buClrTx/>
              <a:buSzTx/>
              <a:buFontTx/>
              <a:buNone/>
              <a:tabLst/>
              <a:defRPr/>
            </a:pPr>
            <a:fld id="{31D41177-81CC-439A-A06D-2B0D373D3BA4}" type="slidenum">
              <a:rPr kumimoji="1" lang="en-US" altLang="ja-JP" sz="1200" b="0" i="0" u="none" strike="noStrike" kern="1200" cap="none" spc="0" normalizeH="0" baseline="0" noProof="0">
                <a:ln>
                  <a:noFill/>
                </a:ln>
                <a:solidFill>
                  <a:srgbClr val="000000"/>
                </a:solidFill>
                <a:effectLst/>
                <a:uLnTx/>
                <a:uFillTx/>
                <a:latin typeface="Lucida Grande" pitchFamily="-56" charset="0"/>
                <a:ea typeface="Osaka" pitchFamily="-56" charset="-128"/>
                <a:cs typeface="Osaka" pitchFamily="-56" charset="-128"/>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dirty="0">
              <a:ln>
                <a:noFill/>
              </a:ln>
              <a:solidFill>
                <a:srgbClr val="000000"/>
              </a:solidFill>
              <a:effectLst/>
              <a:uLnTx/>
              <a:uFillTx/>
              <a:latin typeface="Osaka" pitchFamily="-56" charset="-128"/>
              <a:ea typeface="Osaka" pitchFamily="-56" charset="-128"/>
              <a:cs typeface="Osaka" pitchFamily="-56" charset="-128"/>
            </a:endParaRPr>
          </a:p>
        </p:txBody>
      </p:sp>
      <p:sp>
        <p:nvSpPr>
          <p:cNvPr id="53251" name="Rectangle 7"/>
          <p:cNvSpPr txBox="1">
            <a:spLocks noGrp="1" noChangeArrowheads="1"/>
          </p:cNvSpPr>
          <p:nvPr/>
        </p:nvSpPr>
        <p:spPr bwMode="auto">
          <a:xfrm>
            <a:off x="4217098" y="8608815"/>
            <a:ext cx="3226157" cy="453178"/>
          </a:xfrm>
          <a:prstGeom prst="rect">
            <a:avLst/>
          </a:prstGeom>
          <a:noFill/>
          <a:ln w="9525">
            <a:noFill/>
            <a:miter lim="800000"/>
            <a:headEnd/>
            <a:tailEnd/>
          </a:ln>
        </p:spPr>
        <p:txBody>
          <a:bodyPr lIns="91741" tIns="45870" rIns="91741" bIns="45870" rtlCol="0" anchor="b">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B5DB421-40E2-4AA9-87D0-7A0391572E4E}" type="slidenum">
              <a:rPr kumimoji="1" lang="en-US" altLang="ja-JP" sz="1200" b="0" i="0" u="none" strike="noStrike" kern="1200" cap="none" spc="0" normalizeH="0" baseline="0" noProof="0">
                <a:ln>
                  <a:noFill/>
                </a:ln>
                <a:solidFill>
                  <a:srgbClr val="000000"/>
                </a:solidFill>
                <a:effectLst/>
                <a:uLnTx/>
                <a:uFillTx/>
                <a:latin typeface="Arial" pitchFamily="-56" charset="0"/>
                <a:ea typeface="ＭＳ Ｐゴシック" pitchFamily="-56"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altLang="ja-JP" sz="1200" b="0" i="0" u="none" strike="noStrike" kern="1200" cap="none" spc="0" normalizeH="0" baseline="0" noProof="0" dirty="0">
              <a:ln>
                <a:noFill/>
              </a:ln>
              <a:solidFill>
                <a:srgbClr val="000000"/>
              </a:solidFill>
              <a:effectLst/>
              <a:uLnTx/>
              <a:uFillTx/>
              <a:latin typeface="Arial" pitchFamily="-56" charset="0"/>
              <a:ea typeface="ＭＳ Ｐゴシック" pitchFamily="-56" charset="-128"/>
              <a:cs typeface="+mn-cs"/>
            </a:endParaRPr>
          </a:p>
        </p:txBody>
      </p:sp>
      <p:sp>
        <p:nvSpPr>
          <p:cNvPr id="53252" name="Rectangle 2"/>
          <p:cNvSpPr>
            <a:spLocks noGrp="1" noRot="1" noChangeAspect="1" noChangeArrowheads="1" noTextEdit="1"/>
          </p:cNvSpPr>
          <p:nvPr>
            <p:ph type="sldImg"/>
          </p:nvPr>
        </p:nvSpPr>
        <p:spPr>
          <a:xfrm>
            <a:off x="1457325" y="677863"/>
            <a:ext cx="4533900" cy="3400425"/>
          </a:xfrm>
          <a:solidFill>
            <a:srgbClr val="FFFFFF"/>
          </a:solidFill>
          <a:ln/>
        </p:spPr>
      </p:sp>
      <p:sp>
        <p:nvSpPr>
          <p:cNvPr id="53253" name="Rectangle 3"/>
          <p:cNvSpPr>
            <a:spLocks noGrp="1" noChangeArrowheads="1"/>
          </p:cNvSpPr>
          <p:nvPr>
            <p:ph type="body" idx="1"/>
          </p:nvPr>
        </p:nvSpPr>
        <p:spPr>
          <a:xfrm>
            <a:off x="990944" y="4305196"/>
            <a:ext cx="5463098" cy="4080179"/>
          </a:xfrm>
          <a:solidFill>
            <a:srgbClr val="FFFFFF"/>
          </a:solidFill>
          <a:ln>
            <a:solidFill>
              <a:srgbClr val="000000"/>
            </a:solidFill>
          </a:ln>
        </p:spPr>
        <p:txBody>
          <a:bodyPr lIns="91741" tIns="45870" rIns="91741" bIns="45870" rtlCol="0"/>
          <a:lstStyle/>
          <a:p>
            <a:pPr rtl="0"/>
            <a:r>
              <a:rPr lang="mn">
                <a:latin typeface="Times" pitchFamily="-56" charset="0"/>
                <a:ea typeface="Osaka" pitchFamily="-56" charset="-128"/>
                <a:cs typeface="Osaka" pitchFamily="-56" charset="-128"/>
              </a:rPr>
              <a:t>臨床研修のプログラム運営は、基幹型病院が指令塔となる病院群で行います。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基幹型病院数１０２４、全国の病院数８２０５（２０２１年）</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もし基幹型病院に必須科目の診療科がない場合、例えば小児科などがない場合などは、小児科のある協力型病院を病院群に加えて、必要な指導体制や症例を確保します。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臨床研修協力施設とは、主に地域医療研修などを行う、小病院や診療所などのことです。</a:t>
            </a:r>
            <a:endParaRPr lang="en-US" altLang="ja-JP" dirty="0">
              <a:latin typeface="Times" pitchFamily="-56" charset="0"/>
              <a:ea typeface="Osaka" pitchFamily="-56" charset="-128"/>
              <a:cs typeface="Osaka" pitchFamily="-56" charset="-128"/>
            </a:endParaRPr>
          </a:p>
          <a:p>
            <a:pPr rtl="0"/>
            <a:r>
              <a:rPr lang="mn">
                <a:latin typeface="Times" pitchFamily="-56" charset="0"/>
                <a:ea typeface="Osaka" pitchFamily="-56" charset="-128"/>
                <a:cs typeface="Osaka" pitchFamily="-56" charset="-128"/>
              </a:rPr>
              <a:t>なお、基幹型病院での研修期間は1年以上、臨床研修協力施設での研修期間は12週以下と、決められています。</a:t>
            </a:r>
          </a:p>
        </p:txBody>
      </p:sp>
    </p:spTree>
    <p:extLst>
      <p:ext uri="{BB962C8B-B14F-4D97-AF65-F5344CB8AC3E}">
        <p14:creationId xmlns:p14="http://schemas.microsoft.com/office/powerpoint/2010/main" val="169734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457325" y="679450"/>
            <a:ext cx="4532313" cy="3398838"/>
          </a:xfr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992670" y="4305195"/>
            <a:ext cx="5459651" cy="4078605"/>
          </a:xfrm>
          <a:solidFill>
            <a:srgbClr val="FFFFFF"/>
          </a:solidFill>
          <a:ln>
            <a:solidFill>
              <a:srgbClr val="000000"/>
            </a:solidFill>
            <a:miter lim="800000"/>
            <a:headEnd/>
            <a:tailEnd/>
          </a:ln>
        </p:spPr>
        <p:txBody>
          <a:bodyPr wrap="square" numCol="1" rtlCol="0" anchor="t" anchorCtr="0" compatLnSpc="1">
            <a:prstTxWarp prst="textNoShape">
              <a:avLst/>
            </a:prstTxWarp>
          </a:bodyPr>
          <a:lstStyle/>
          <a:p>
            <a:pPr rtl="0"/>
            <a:r>
              <a:rPr lang="mn"/>
              <a:t>※プロ責は中核：キャリアパス、指導医経験、医学教育の基礎知識、指導医の育成お</a:t>
            </a:r>
            <a:endParaRPr lang="en-US" altLang="ja-JP" dirty="0"/>
          </a:p>
          <a:p>
            <a:pPr rtl="0"/>
            <a:endParaRPr lang="en-US" altLang="ja-JP" dirty="0"/>
          </a:p>
          <a:p>
            <a:pPr rtl="0"/>
            <a:endParaRPr lang="en-US" altLang="ja-JP" dirty="0"/>
          </a:p>
          <a:p>
            <a:pPr rtl="0"/>
            <a:r>
              <a:rPr lang="mn"/>
              <a:t>臨床研修を行うための組織体制を示したものです。</a:t>
            </a:r>
            <a:endParaRPr lang="en-US" altLang="ja-JP" dirty="0"/>
          </a:p>
          <a:p>
            <a:pPr rtl="0"/>
            <a:r>
              <a:rPr lang="mn"/>
              <a:t>研修プログラムの企画立案・実施の中心として重要な役割を担うのがプログラム責任者です。</a:t>
            </a:r>
            <a:endParaRPr lang="en-US" altLang="ja-JP" dirty="0"/>
          </a:p>
          <a:p>
            <a:pPr rtl="0"/>
            <a:r>
              <a:rPr lang="mn"/>
              <a:t>プログラム責任者の下では、たくさんの指導医や上級医が共同して重層的に研修医の指導にあたります。これを｢屋根瓦方式｣の指導体制と呼んでいます。</a:t>
            </a:r>
            <a:endParaRPr lang="en-US" altLang="ja-JP" dirty="0"/>
          </a:p>
          <a:p>
            <a:pPr rtl="0"/>
            <a:r>
              <a:rPr lang="mn"/>
              <a:t>また、病院群全施設の代表者が集まる研修管理委員会が最高決定機関で、研修医の採用や修了認定などの重要な決定はここで行われます。</a:t>
            </a:r>
            <a:endParaRPr lang="en-US" altLang="ja-JP" dirty="0"/>
          </a:p>
          <a:p>
            <a:pPr rtl="0"/>
            <a:endParaRPr lang="ja-JP" altLang="en-US" dirty="0"/>
          </a:p>
        </p:txBody>
      </p:sp>
    </p:spTree>
    <p:extLst>
      <p:ext uri="{BB962C8B-B14F-4D97-AF65-F5344CB8AC3E}">
        <p14:creationId xmlns:p14="http://schemas.microsoft.com/office/powerpoint/2010/main" val="3819756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0" i="0">
                <a:solidFill>
                  <a:srgbClr val="042BBE"/>
                </a:solidFill>
                <a:latin typeface="游ゴシック Medium"/>
                <a:cs typeface="游ゴシック Medium"/>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750" b="0" i="0">
                <a:solidFill>
                  <a:schemeClr val="tx1"/>
                </a:solidFill>
                <a:latin typeface="游ゴシック Medium"/>
                <a:cs typeface="游ゴシック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161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370769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3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1141515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Tree>
    <p:extLst>
      <p:ext uri="{BB962C8B-B14F-4D97-AF65-F5344CB8AC3E}">
        <p14:creationId xmlns:p14="http://schemas.microsoft.com/office/powerpoint/2010/main" val="344272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5126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36734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220930" name="Rectangle 2"/>
          <p:cNvSpPr>
            <a:spLocks noGrp="1" noChangeArrowheads="1"/>
          </p:cNvSpPr>
          <p:nvPr>
            <p:ph type="ctrTitle"/>
          </p:nvPr>
        </p:nvSpPr>
        <p:spPr>
          <a:xfrm>
            <a:off x="685800" y="2286000"/>
            <a:ext cx="7772400" cy="1143000"/>
          </a:xfrm>
        </p:spPr>
        <p:txBody>
          <a:bodyPr rtlCol="0"/>
          <a:lstStyle>
            <a:lvl1pPr>
              <a:defRPr/>
            </a:lvl1pPr>
          </a:lstStyle>
          <a:p>
            <a:pPr rtl="0"/>
            <a:r>
              <a:rPr lang="mn"/>
              <a:t>マスタ タイトルの書式設定</a:t>
            </a:r>
          </a:p>
        </p:txBody>
      </p:sp>
      <p:sp>
        <p:nvSpPr>
          <p:cNvPr id="4220931" name="Rectangle 3"/>
          <p:cNvSpPr>
            <a:spLocks noGrp="1" noChangeArrowheads="1"/>
          </p:cNvSpPr>
          <p:nvPr>
            <p:ph type="subTitle" idx="1"/>
          </p:nvPr>
        </p:nvSpPr>
        <p:spPr>
          <a:xfrm>
            <a:off x="1371600" y="3886200"/>
            <a:ext cx="6400800" cy="1752600"/>
          </a:xfrm>
        </p:spPr>
        <p:txBody>
          <a:bodyPr rtlCol="0"/>
          <a:lstStyle>
            <a:lvl1pPr marL="0" indent="0" algn="ctr">
              <a:buFontTx/>
              <a:buNone/>
              <a:defRPr/>
            </a:lvl1pPr>
          </a:lstStyle>
          <a:p>
            <a:pPr rtl="0"/>
            <a:r>
              <a:rPr lang="mn"/>
              <a:t>マスタ サブタイトルの書式設定</a:t>
            </a:r>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5"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6" name="Rectangle 6"/>
          <p:cNvSpPr>
            <a:spLocks noGrp="1" noChangeArrowheads="1"/>
          </p:cNvSpPr>
          <p:nvPr>
            <p:ph type="sldNum" sz="quarter" idx="12"/>
          </p:nvPr>
        </p:nvSpPr>
        <p:spPr>
          <a:ln/>
        </p:spPr>
        <p:txBody>
          <a:bodyPr rtlCol="0"/>
          <a:lstStyle>
            <a:lvl1pPr>
              <a:defRPr/>
            </a:lvl1pPr>
          </a:lstStyle>
          <a:p>
            <a:pPr rtl="0">
              <a:defRPr/>
            </a:pPr>
            <a:fld id="{F21F412A-D0FC-428B-9377-8A82FC69690B}" type="slidenum">
              <a:rPr lang="en-US" altLang="ja-JP"/>
              <a:pPr>
                <a:defRPr/>
              </a:pPr>
              <a:t>‹#›</a:t>
            </a:fld>
            <a:endParaRPr lang="en-US" altLang="ja-JP" dirty="0"/>
          </a:p>
        </p:txBody>
      </p:sp>
    </p:spTree>
    <p:extLst>
      <p:ext uri="{BB962C8B-B14F-4D97-AF65-F5344CB8AC3E}">
        <p14:creationId xmlns:p14="http://schemas.microsoft.com/office/powerpoint/2010/main" val="10432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コンテンツ プレースホルダ 2"/>
          <p:cNvSpPr>
            <a:spLocks noGrp="1"/>
          </p:cNvSpPr>
          <p:nvPr>
            <p:ph idx="1"/>
          </p:nvPr>
        </p:nvSpPr>
        <p:spPr/>
        <p:txBody>
          <a:bodyPr rtlCol="0"/>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5"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6" name="Rectangle 6"/>
          <p:cNvSpPr>
            <a:spLocks noGrp="1" noChangeArrowheads="1"/>
          </p:cNvSpPr>
          <p:nvPr>
            <p:ph type="sldNum" sz="quarter" idx="12"/>
          </p:nvPr>
        </p:nvSpPr>
        <p:spPr>
          <a:ln/>
        </p:spPr>
        <p:txBody>
          <a:bodyPr rtlCol="0"/>
          <a:lstStyle>
            <a:lvl1pPr>
              <a:defRPr/>
            </a:lvl1pPr>
          </a:lstStyle>
          <a:p>
            <a:pPr rtl="0">
              <a:defRPr/>
            </a:pPr>
            <a:fld id="{CA1375DF-603C-4A4E-A12E-B2E8E8D208D5}" type="slidenum">
              <a:rPr lang="en-US" altLang="ja-JP"/>
              <a:pPr>
                <a:defRPr/>
              </a:pPr>
              <a:t>‹#›</a:t>
            </a:fld>
            <a:endParaRPr lang="en-US" altLang="ja-JP" dirty="0"/>
          </a:p>
        </p:txBody>
      </p:sp>
    </p:spTree>
    <p:extLst>
      <p:ext uri="{BB962C8B-B14F-4D97-AF65-F5344CB8AC3E}">
        <p14:creationId xmlns:p14="http://schemas.microsoft.com/office/powerpoint/2010/main" val="1005209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mn"/>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rtlCol="0"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rtl="0"/>
            <a:r>
              <a:rPr lang="mn"/>
              <a:t>マスタ テキストの書式設定</a:t>
            </a:r>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5"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6" name="Rectangle 6"/>
          <p:cNvSpPr>
            <a:spLocks noGrp="1" noChangeArrowheads="1"/>
          </p:cNvSpPr>
          <p:nvPr>
            <p:ph type="sldNum" sz="quarter" idx="12"/>
          </p:nvPr>
        </p:nvSpPr>
        <p:spPr>
          <a:ln/>
        </p:spPr>
        <p:txBody>
          <a:bodyPr rtlCol="0"/>
          <a:lstStyle>
            <a:lvl1pPr>
              <a:defRPr/>
            </a:lvl1pPr>
          </a:lstStyle>
          <a:p>
            <a:pPr rtl="0">
              <a:defRPr/>
            </a:pPr>
            <a:fld id="{17B4E1F0-C72B-48B5-A3D9-AF5D7FD1A61B}" type="slidenum">
              <a:rPr lang="en-US" altLang="ja-JP"/>
              <a:pPr>
                <a:defRPr/>
              </a:pPr>
              <a:t>‹#›</a:t>
            </a:fld>
            <a:endParaRPr lang="en-US" altLang="ja-JP" dirty="0"/>
          </a:p>
        </p:txBody>
      </p:sp>
    </p:spTree>
    <p:extLst>
      <p:ext uri="{BB962C8B-B14F-4D97-AF65-F5344CB8AC3E}">
        <p14:creationId xmlns:p14="http://schemas.microsoft.com/office/powerpoint/2010/main" val="199145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2BBE"/>
                </a:solidFill>
                <a:latin typeface="游ゴシック Medium"/>
                <a:cs typeface="游ゴシック Medium"/>
              </a:defRPr>
            </a:lvl1pPr>
          </a:lstStyle>
          <a:p>
            <a:endParaRPr/>
          </a:p>
        </p:txBody>
      </p:sp>
      <p:sp>
        <p:nvSpPr>
          <p:cNvPr id="3" name="Holder 3"/>
          <p:cNvSpPr>
            <a:spLocks noGrp="1"/>
          </p:cNvSpPr>
          <p:nvPr>
            <p:ph type="body" idx="1"/>
          </p:nvPr>
        </p:nvSpPr>
        <p:spPr/>
        <p:txBody>
          <a:bodyPr lIns="0" tIns="0" rIns="0" bIns="0"/>
          <a:lstStyle>
            <a:lvl1pPr>
              <a:defRPr sz="2750" b="0" i="0">
                <a:solidFill>
                  <a:schemeClr val="tx1"/>
                </a:solidFill>
                <a:latin typeface="游ゴシック Medium"/>
                <a:cs typeface="游ゴシック Medium"/>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コンテンツ プレースホルダ 3"/>
          <p:cNvSpPr>
            <a:spLocks noGrp="1"/>
          </p:cNvSpPr>
          <p:nvPr>
            <p:ph sz="half" idx="2"/>
          </p:nvPr>
        </p:nvSpPr>
        <p:spPr>
          <a:xfrm>
            <a:off x="46482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6"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7" name="Rectangle 6"/>
          <p:cNvSpPr>
            <a:spLocks noGrp="1" noChangeArrowheads="1"/>
          </p:cNvSpPr>
          <p:nvPr>
            <p:ph type="sldNum" sz="quarter" idx="12"/>
          </p:nvPr>
        </p:nvSpPr>
        <p:spPr>
          <a:ln/>
        </p:spPr>
        <p:txBody>
          <a:bodyPr rtlCol="0"/>
          <a:lstStyle>
            <a:lvl1pPr>
              <a:defRPr/>
            </a:lvl1pPr>
          </a:lstStyle>
          <a:p>
            <a:pPr rtl="0">
              <a:defRPr/>
            </a:pPr>
            <a:fld id="{211EB95B-218D-49D2-B61D-CFFB38CB1906}" type="slidenum">
              <a:rPr lang="en-US" altLang="ja-JP"/>
              <a:pPr>
                <a:defRPr/>
              </a:pPr>
              <a:t>‹#›</a:t>
            </a:fld>
            <a:endParaRPr lang="en-US" altLang="ja-JP" dirty="0"/>
          </a:p>
        </p:txBody>
      </p:sp>
    </p:spTree>
    <p:extLst>
      <p:ext uri="{BB962C8B-B14F-4D97-AF65-F5344CB8AC3E}">
        <p14:creationId xmlns:p14="http://schemas.microsoft.com/office/powerpoint/2010/main" val="1484134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rtlCol="0"/>
          <a:lstStyle>
            <a:lvl1pPr>
              <a:defRPr/>
            </a:lvl1pPr>
          </a:lstStyle>
          <a:p>
            <a:pPr rtl="0"/>
            <a:r>
              <a:rPr lang="mn"/>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テキスト プレースホルダ 4"/>
          <p:cNvSpPr>
            <a:spLocks noGrp="1"/>
          </p:cNvSpPr>
          <p:nvPr>
            <p:ph type="body" sz="quarter" idx="3"/>
          </p:nvPr>
        </p:nvSpPr>
        <p:spPr>
          <a:xfrm>
            <a:off x="4645026"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7"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8"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9" name="Rectangle 6"/>
          <p:cNvSpPr>
            <a:spLocks noGrp="1" noChangeArrowheads="1"/>
          </p:cNvSpPr>
          <p:nvPr>
            <p:ph type="sldNum" sz="quarter" idx="12"/>
          </p:nvPr>
        </p:nvSpPr>
        <p:spPr>
          <a:ln/>
        </p:spPr>
        <p:txBody>
          <a:bodyPr rtlCol="0"/>
          <a:lstStyle>
            <a:lvl1pPr>
              <a:defRPr/>
            </a:lvl1pPr>
          </a:lstStyle>
          <a:p>
            <a:pPr rtl="0">
              <a:defRPr/>
            </a:pPr>
            <a:fld id="{F32FE51D-B77C-42F1-9DB2-962C00DB0BFE}" type="slidenum">
              <a:rPr lang="en-US" altLang="ja-JP"/>
              <a:pPr>
                <a:defRPr/>
              </a:pPr>
              <a:t>‹#›</a:t>
            </a:fld>
            <a:endParaRPr lang="en-US" altLang="ja-JP" dirty="0"/>
          </a:p>
        </p:txBody>
      </p:sp>
    </p:spTree>
    <p:extLst>
      <p:ext uri="{BB962C8B-B14F-4D97-AF65-F5344CB8AC3E}">
        <p14:creationId xmlns:p14="http://schemas.microsoft.com/office/powerpoint/2010/main" val="548994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4"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5" name="Rectangle 6"/>
          <p:cNvSpPr>
            <a:spLocks noGrp="1" noChangeArrowheads="1"/>
          </p:cNvSpPr>
          <p:nvPr>
            <p:ph type="sldNum" sz="quarter" idx="12"/>
          </p:nvPr>
        </p:nvSpPr>
        <p:spPr>
          <a:ln/>
        </p:spPr>
        <p:txBody>
          <a:bodyPr rtlCol="0"/>
          <a:lstStyle>
            <a:lvl1pPr>
              <a:defRPr/>
            </a:lvl1pPr>
          </a:lstStyle>
          <a:p>
            <a:pPr rtl="0">
              <a:defRPr/>
            </a:pPr>
            <a:fld id="{2078B4DD-19E2-4D89-9515-0B969AA4C8E0}" type="slidenum">
              <a:rPr lang="en-US" altLang="ja-JP"/>
              <a:pPr>
                <a:defRPr/>
              </a:pPr>
              <a:t>‹#›</a:t>
            </a:fld>
            <a:endParaRPr lang="en-US" altLang="ja-JP" dirty="0"/>
          </a:p>
        </p:txBody>
      </p:sp>
    </p:spTree>
    <p:extLst>
      <p:ext uri="{BB962C8B-B14F-4D97-AF65-F5344CB8AC3E}">
        <p14:creationId xmlns:p14="http://schemas.microsoft.com/office/powerpoint/2010/main" val="385947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3"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4" name="Rectangle 6"/>
          <p:cNvSpPr>
            <a:spLocks noGrp="1" noChangeArrowheads="1"/>
          </p:cNvSpPr>
          <p:nvPr>
            <p:ph type="sldNum" sz="quarter" idx="12"/>
          </p:nvPr>
        </p:nvSpPr>
        <p:spPr>
          <a:ln/>
        </p:spPr>
        <p:txBody>
          <a:bodyPr rtlCol="0"/>
          <a:lstStyle>
            <a:lvl1pPr>
              <a:defRPr/>
            </a:lvl1pPr>
          </a:lstStyle>
          <a:p>
            <a:pPr rtl="0">
              <a:defRPr/>
            </a:pPr>
            <a:fld id="{2ACA4426-4AAF-4FFC-BCBA-D01D0A7A68D2}" type="slidenum">
              <a:rPr lang="en-US" altLang="ja-JP"/>
              <a:pPr>
                <a:defRPr/>
              </a:pPr>
              <a:t>‹#›</a:t>
            </a:fld>
            <a:endParaRPr lang="en-US" altLang="ja-JP" dirty="0"/>
          </a:p>
        </p:txBody>
      </p:sp>
    </p:spTree>
    <p:extLst>
      <p:ext uri="{BB962C8B-B14F-4D97-AF65-F5344CB8AC3E}">
        <p14:creationId xmlns:p14="http://schemas.microsoft.com/office/powerpoint/2010/main" val="4204828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rtlCol="0" anchor="b"/>
          <a:lstStyle>
            <a:lvl1pPr algn="l">
              <a:defRPr sz="2000" b="1"/>
            </a:lvl1pPr>
          </a:lstStyle>
          <a:p>
            <a:pPr rtl="0"/>
            <a:r>
              <a:rPr lang="mn"/>
              <a:t>マスタ タイトルの書式設定</a:t>
            </a:r>
          </a:p>
        </p:txBody>
      </p:sp>
      <p:sp>
        <p:nvSpPr>
          <p:cNvPr id="3" name="コンテンツ プレースホルダ 2"/>
          <p:cNvSpPr>
            <a:spLocks noGrp="1"/>
          </p:cNvSpPr>
          <p:nvPr>
            <p:ph idx="1"/>
          </p:nvPr>
        </p:nvSpPr>
        <p:spPr>
          <a:xfrm>
            <a:off x="3575050" y="273051"/>
            <a:ext cx="5111751"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テキスト プレースホルダ 3"/>
          <p:cNvSpPr>
            <a:spLocks noGrp="1"/>
          </p:cNvSpPr>
          <p:nvPr>
            <p:ph type="body" sz="half" idx="2"/>
          </p:nvPr>
        </p:nvSpPr>
        <p:spPr>
          <a:xfrm>
            <a:off x="457201" y="1435101"/>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mn"/>
              <a:t>マスタ テキストの書式設定</a:t>
            </a:r>
          </a:p>
        </p:txBody>
      </p:sp>
      <p:sp>
        <p:nvSpPr>
          <p:cNvPr id="5"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6"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7" name="Rectangle 6"/>
          <p:cNvSpPr>
            <a:spLocks noGrp="1" noChangeArrowheads="1"/>
          </p:cNvSpPr>
          <p:nvPr>
            <p:ph type="sldNum" sz="quarter" idx="12"/>
          </p:nvPr>
        </p:nvSpPr>
        <p:spPr>
          <a:ln/>
        </p:spPr>
        <p:txBody>
          <a:bodyPr rtlCol="0"/>
          <a:lstStyle>
            <a:lvl1pPr>
              <a:defRPr/>
            </a:lvl1pPr>
          </a:lstStyle>
          <a:p>
            <a:pPr rtl="0">
              <a:defRPr/>
            </a:pPr>
            <a:fld id="{1D4967A2-8A55-461E-AE4C-DF99961B62B5}" type="slidenum">
              <a:rPr lang="en-US" altLang="ja-JP"/>
              <a:pPr>
                <a:defRPr/>
              </a:pPr>
              <a:t>‹#›</a:t>
            </a:fld>
            <a:endParaRPr lang="en-US" altLang="ja-JP" dirty="0"/>
          </a:p>
        </p:txBody>
      </p:sp>
    </p:spTree>
    <p:extLst>
      <p:ext uri="{BB962C8B-B14F-4D97-AF65-F5344CB8AC3E}">
        <p14:creationId xmlns:p14="http://schemas.microsoft.com/office/powerpoint/2010/main" val="2284240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rtlCol="0" anchor="b"/>
          <a:lstStyle>
            <a:lvl1pPr algn="l">
              <a:defRPr sz="2000" b="1"/>
            </a:lvl1pPr>
          </a:lstStyle>
          <a:p>
            <a:pPr rtl="0"/>
            <a:r>
              <a:rPr lang="mn"/>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mn"/>
              <a:t>マスタ テキストの書式設定</a:t>
            </a:r>
          </a:p>
        </p:txBody>
      </p:sp>
      <p:sp>
        <p:nvSpPr>
          <p:cNvPr id="5"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6"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7" name="Rectangle 6"/>
          <p:cNvSpPr>
            <a:spLocks noGrp="1" noChangeArrowheads="1"/>
          </p:cNvSpPr>
          <p:nvPr>
            <p:ph type="sldNum" sz="quarter" idx="12"/>
          </p:nvPr>
        </p:nvSpPr>
        <p:spPr>
          <a:ln/>
        </p:spPr>
        <p:txBody>
          <a:bodyPr rtlCol="0"/>
          <a:lstStyle>
            <a:lvl1pPr>
              <a:defRPr/>
            </a:lvl1pPr>
          </a:lstStyle>
          <a:p>
            <a:pPr rtl="0">
              <a:defRPr/>
            </a:pPr>
            <a:fld id="{2D2FB8CF-B0B3-4C69-B647-4BBA47343856}" type="slidenum">
              <a:rPr lang="en-US" altLang="ja-JP"/>
              <a:pPr>
                <a:defRPr/>
              </a:pPr>
              <a:t>‹#›</a:t>
            </a:fld>
            <a:endParaRPr lang="en-US" altLang="ja-JP" dirty="0"/>
          </a:p>
        </p:txBody>
      </p:sp>
    </p:spTree>
    <p:extLst>
      <p:ext uri="{BB962C8B-B14F-4D97-AF65-F5344CB8AC3E}">
        <p14:creationId xmlns:p14="http://schemas.microsoft.com/office/powerpoint/2010/main" val="164754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mn"/>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5"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6" name="Rectangle 6"/>
          <p:cNvSpPr>
            <a:spLocks noGrp="1" noChangeArrowheads="1"/>
          </p:cNvSpPr>
          <p:nvPr>
            <p:ph type="sldNum" sz="quarter" idx="12"/>
          </p:nvPr>
        </p:nvSpPr>
        <p:spPr>
          <a:ln/>
        </p:spPr>
        <p:txBody>
          <a:bodyPr rtlCol="0"/>
          <a:lstStyle>
            <a:lvl1pPr>
              <a:defRPr/>
            </a:lvl1pPr>
          </a:lstStyle>
          <a:p>
            <a:pPr rtl="0">
              <a:defRPr/>
            </a:pPr>
            <a:fld id="{91C97A55-C6C8-4AAA-8B33-92ADD04F4625}" type="slidenum">
              <a:rPr lang="en-US" altLang="ja-JP"/>
              <a:pPr>
                <a:defRPr/>
              </a:pPr>
              <a:t>‹#›</a:t>
            </a:fld>
            <a:endParaRPr lang="en-US" altLang="ja-JP" dirty="0"/>
          </a:p>
        </p:txBody>
      </p:sp>
    </p:spTree>
    <p:extLst>
      <p:ext uri="{BB962C8B-B14F-4D97-AF65-F5344CB8AC3E}">
        <p14:creationId xmlns:p14="http://schemas.microsoft.com/office/powerpoint/2010/main" val="1035724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1" y="609600"/>
            <a:ext cx="1943100" cy="5486400"/>
          </a:xfrm>
        </p:spPr>
        <p:txBody>
          <a:bodyPr vert="eaVert" rtlCol="0"/>
          <a:lstStyle/>
          <a:p>
            <a:pPr rtl="0"/>
            <a:r>
              <a:rPr lang="mn"/>
              <a:t>マスタ タイトルの書式設定</a:t>
            </a:r>
          </a:p>
        </p:txBody>
      </p:sp>
      <p:sp>
        <p:nvSpPr>
          <p:cNvPr id="3" name="縦書きテキスト プレースホルダ 2"/>
          <p:cNvSpPr>
            <a:spLocks noGrp="1"/>
          </p:cNvSpPr>
          <p:nvPr>
            <p:ph type="body" orient="vert" idx="1"/>
          </p:nvPr>
        </p:nvSpPr>
        <p:spPr>
          <a:xfrm>
            <a:off x="685801" y="609600"/>
            <a:ext cx="5676900" cy="5486400"/>
          </a:xfrm>
        </p:spPr>
        <p:txBody>
          <a:bodyPr vert="eaVert" rtlCol="0"/>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5"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6" name="Rectangle 6"/>
          <p:cNvSpPr>
            <a:spLocks noGrp="1" noChangeArrowheads="1"/>
          </p:cNvSpPr>
          <p:nvPr>
            <p:ph type="sldNum" sz="quarter" idx="12"/>
          </p:nvPr>
        </p:nvSpPr>
        <p:spPr>
          <a:ln/>
        </p:spPr>
        <p:txBody>
          <a:bodyPr rtlCol="0"/>
          <a:lstStyle>
            <a:lvl1pPr>
              <a:defRPr/>
            </a:lvl1pPr>
          </a:lstStyle>
          <a:p>
            <a:pPr rtl="0">
              <a:defRPr/>
            </a:pPr>
            <a:fld id="{3A7F3848-7CE1-4141-A015-A8A3D0C43453}" type="slidenum">
              <a:rPr lang="en-US" altLang="ja-JP"/>
              <a:pPr>
                <a:defRPr/>
              </a:pPr>
              <a:t>‹#›</a:t>
            </a:fld>
            <a:endParaRPr lang="en-US" altLang="ja-JP" dirty="0"/>
          </a:p>
        </p:txBody>
      </p:sp>
    </p:spTree>
    <p:extLst>
      <p:ext uri="{BB962C8B-B14F-4D97-AF65-F5344CB8AC3E}">
        <p14:creationId xmlns:p14="http://schemas.microsoft.com/office/powerpoint/2010/main" val="2985552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rtlCol="0"/>
          <a:lstStyle/>
          <a:p>
            <a:pPr rtl="0"/>
            <a:r>
              <a:rPr lang="mn"/>
              <a:t>マスタ タイトルの書式設定</a:t>
            </a:r>
          </a:p>
        </p:txBody>
      </p:sp>
      <p:sp>
        <p:nvSpPr>
          <p:cNvPr id="3" name="表プレースホルダ 2"/>
          <p:cNvSpPr>
            <a:spLocks noGrp="1"/>
          </p:cNvSpPr>
          <p:nvPr>
            <p:ph type="tbl" idx="1"/>
          </p:nvPr>
        </p:nvSpPr>
        <p:spPr>
          <a:xfrm>
            <a:off x="685800" y="1981200"/>
            <a:ext cx="7772400" cy="4114800"/>
          </a:xfrm>
        </p:spPr>
        <p:txBody>
          <a:bodyPr rtlCol="0"/>
          <a:lstStyle/>
          <a:p>
            <a:pPr lvl="0" rtl="0"/>
            <a:endParaRPr lang="ja-JP" altLang="en-US" noProof="0"/>
          </a:p>
        </p:txBody>
      </p:sp>
      <p:sp>
        <p:nvSpPr>
          <p:cNvPr id="4" name="Rectangle 4"/>
          <p:cNvSpPr>
            <a:spLocks noGrp="1" noChangeArrowheads="1"/>
          </p:cNvSpPr>
          <p:nvPr>
            <p:ph type="dt" sz="half" idx="10"/>
          </p:nvPr>
        </p:nvSpPr>
        <p:spPr>
          <a:ln/>
        </p:spPr>
        <p:txBody>
          <a:bodyPr rtlCol="0"/>
          <a:lstStyle>
            <a:lvl1pPr>
              <a:defRPr/>
            </a:lvl1pPr>
          </a:lstStyle>
          <a:p>
            <a:pPr rtl="0">
              <a:defRPr/>
            </a:pPr>
            <a:endParaRPr lang="en-US" altLang="ja-JP" dirty="0"/>
          </a:p>
        </p:txBody>
      </p:sp>
      <p:sp>
        <p:nvSpPr>
          <p:cNvPr id="5" name="Rectangle 5"/>
          <p:cNvSpPr>
            <a:spLocks noGrp="1" noChangeArrowheads="1"/>
          </p:cNvSpPr>
          <p:nvPr>
            <p:ph type="ftr" sz="quarter" idx="11"/>
          </p:nvPr>
        </p:nvSpPr>
        <p:spPr>
          <a:ln/>
        </p:spPr>
        <p:txBody>
          <a:bodyPr rtlCol="0"/>
          <a:lstStyle>
            <a:lvl1pPr>
              <a:defRPr/>
            </a:lvl1pPr>
          </a:lstStyle>
          <a:p>
            <a:pPr rtl="0">
              <a:defRPr/>
            </a:pPr>
            <a:endParaRPr lang="en-US" altLang="ja-JP" dirty="0"/>
          </a:p>
        </p:txBody>
      </p:sp>
      <p:sp>
        <p:nvSpPr>
          <p:cNvPr id="6" name="Rectangle 6"/>
          <p:cNvSpPr>
            <a:spLocks noGrp="1" noChangeArrowheads="1"/>
          </p:cNvSpPr>
          <p:nvPr>
            <p:ph type="sldNum" sz="quarter" idx="12"/>
          </p:nvPr>
        </p:nvSpPr>
        <p:spPr>
          <a:ln/>
        </p:spPr>
        <p:txBody>
          <a:bodyPr rtlCol="0"/>
          <a:lstStyle>
            <a:lvl1pPr>
              <a:defRPr/>
            </a:lvl1pPr>
          </a:lstStyle>
          <a:p>
            <a:pPr rtl="0">
              <a:defRPr/>
            </a:pPr>
            <a:fld id="{B19FC14B-4265-4308-AE7E-D14DAC08FC77}" type="slidenum">
              <a:rPr lang="en-US" altLang="ja-JP"/>
              <a:pPr>
                <a:defRPr/>
              </a:pPr>
              <a:t>‹#›</a:t>
            </a:fld>
            <a:endParaRPr lang="en-US" altLang="ja-JP" dirty="0"/>
          </a:p>
        </p:txBody>
      </p:sp>
    </p:spTree>
    <p:extLst>
      <p:ext uri="{BB962C8B-B14F-4D97-AF65-F5344CB8AC3E}">
        <p14:creationId xmlns:p14="http://schemas.microsoft.com/office/powerpoint/2010/main" val="1884652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rtlCol="0"/>
          <a:lstStyle/>
          <a:p>
            <a:pPr rtl="0"/>
            <a:r>
              <a:rPr lang="mn"/>
              <a:t>マスター タイトルの書式設定</a:t>
            </a:r>
          </a:p>
        </p:txBody>
      </p:sp>
      <p:sp>
        <p:nvSpPr>
          <p:cNvPr id="3" name="コンテンツ プレースホルダー 2"/>
          <p:cNvSpPr>
            <a:spLocks noGrp="1"/>
          </p:cNvSpPr>
          <p:nvPr>
            <p:ph sz="half" idx="1"/>
          </p:nvPr>
        </p:nvSpPr>
        <p:spPr>
          <a:xfrm>
            <a:off x="685800" y="1981200"/>
            <a:ext cx="3810000" cy="4114800"/>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コンテンツ プレースホルダー 3"/>
          <p:cNvSpPr>
            <a:spLocks noGrp="1"/>
          </p:cNvSpPr>
          <p:nvPr>
            <p:ph sz="quarter" idx="2"/>
          </p:nvPr>
        </p:nvSpPr>
        <p:spPr>
          <a:xfrm>
            <a:off x="4648200" y="1981200"/>
            <a:ext cx="3810000" cy="1981200"/>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コンテンツ プレースホルダー 4"/>
          <p:cNvSpPr>
            <a:spLocks noGrp="1"/>
          </p:cNvSpPr>
          <p:nvPr>
            <p:ph sz="quarter" idx="3"/>
          </p:nvPr>
        </p:nvSpPr>
        <p:spPr>
          <a:xfrm>
            <a:off x="4648200" y="4114800"/>
            <a:ext cx="3810000" cy="1981200"/>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6" name="日付プレースホルダー 5"/>
          <p:cNvSpPr>
            <a:spLocks noGrp="1"/>
          </p:cNvSpPr>
          <p:nvPr>
            <p:ph type="dt" sz="half" idx="10"/>
          </p:nvPr>
        </p:nvSpPr>
        <p:spPr>
          <a:xfrm>
            <a:off x="685800" y="6248400"/>
            <a:ext cx="1905000" cy="457200"/>
          </a:xfrm>
        </p:spPr>
        <p:txBody>
          <a:bodyPr rtlCol="0"/>
          <a:lstStyle>
            <a:lvl1pPr>
              <a:defRPr/>
            </a:lvl1pPr>
          </a:lstStyle>
          <a:p>
            <a:pPr rtl="0"/>
            <a:endParaRPr lang="en-US" altLang="ja-JP" dirty="0"/>
          </a:p>
        </p:txBody>
      </p:sp>
      <p:sp>
        <p:nvSpPr>
          <p:cNvPr id="7" name="フッター プレースホルダー 6"/>
          <p:cNvSpPr>
            <a:spLocks noGrp="1"/>
          </p:cNvSpPr>
          <p:nvPr>
            <p:ph type="ftr" sz="quarter" idx="11"/>
          </p:nvPr>
        </p:nvSpPr>
        <p:spPr>
          <a:xfrm>
            <a:off x="3124200" y="6248400"/>
            <a:ext cx="2895600" cy="457200"/>
          </a:xfrm>
        </p:spPr>
        <p:txBody>
          <a:bodyPr rtlCol="0"/>
          <a:lstStyle>
            <a:lvl1pPr>
              <a:defRPr/>
            </a:lvl1pPr>
          </a:lstStyle>
          <a:p>
            <a:pPr rtl="0"/>
            <a:endParaRPr lang="en-US" altLang="ja-JP" dirty="0"/>
          </a:p>
        </p:txBody>
      </p:sp>
      <p:sp>
        <p:nvSpPr>
          <p:cNvPr id="8" name="スライド番号プレースホルダー 7"/>
          <p:cNvSpPr>
            <a:spLocks noGrp="1"/>
          </p:cNvSpPr>
          <p:nvPr>
            <p:ph type="sldNum" sz="quarter" idx="12"/>
          </p:nvPr>
        </p:nvSpPr>
        <p:spPr>
          <a:xfrm>
            <a:off x="6553200" y="6248400"/>
            <a:ext cx="1905000" cy="457200"/>
          </a:xfrm>
        </p:spPr>
        <p:txBody>
          <a:bodyPr rtlCol="0"/>
          <a:lstStyle>
            <a:lvl1pPr>
              <a:defRPr/>
            </a:lvl1pPr>
          </a:lstStyle>
          <a:p>
            <a:pPr rtl="0"/>
            <a:fld id="{8231E219-B3B0-3940-BE4D-8294260FFF08}" type="slidenum">
              <a:rPr lang="en-US" altLang="ja-JP"/>
              <a:pPr/>
              <a:t>‹#›</a:t>
            </a:fld>
            <a:endParaRPr lang="en-US" altLang="ja-JP" dirty="0"/>
          </a:p>
        </p:txBody>
      </p:sp>
    </p:spTree>
    <p:extLst>
      <p:ext uri="{BB962C8B-B14F-4D97-AF65-F5344CB8AC3E}">
        <p14:creationId xmlns:p14="http://schemas.microsoft.com/office/powerpoint/2010/main" val="177575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42BBE"/>
                </a:solidFill>
                <a:latin typeface="游ゴシック Medium"/>
                <a:cs typeface="游ゴシック Medium"/>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rtlCol="0" anchor="b"/>
          <a:lstStyle>
            <a:lvl1pPr algn="ctr">
              <a:defRPr sz="6000"/>
            </a:lvl1pPr>
          </a:lstStyle>
          <a:p>
            <a:pPr rtl="0"/>
            <a:r>
              <a:rPr lang="mn"/>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mn"/>
              <a:t>マスター サブタイトルの書式設定</a:t>
            </a:r>
            <a:endParaRPr lang="en-US" dirty="0"/>
          </a:p>
        </p:txBody>
      </p:sp>
      <p:sp>
        <p:nvSpPr>
          <p:cNvPr id="4" name="Date Placeholder 3"/>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359891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idx="1"/>
          </p:nvPr>
        </p:nvSpPr>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3815673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mn"/>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rtlCol="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mn"/>
              <a:t>マスター テキストの書式設定</a:t>
            </a:r>
          </a:p>
        </p:txBody>
      </p:sp>
      <p:sp>
        <p:nvSpPr>
          <p:cNvPr id="4" name="Date Placeholder 3"/>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185730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Content Placeholder 3"/>
          <p:cNvSpPr>
            <a:spLocks noGrp="1"/>
          </p:cNvSpPr>
          <p:nvPr>
            <p:ph sz="half" idx="2"/>
          </p:nvPr>
        </p:nvSpPr>
        <p:spPr>
          <a:xfrm>
            <a:off x="46291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Date Placeholder 4"/>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1525849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mn"/>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4" name="Content Placeholder 3"/>
          <p:cNvSpPr>
            <a:spLocks noGrp="1"/>
          </p:cNvSpPr>
          <p:nvPr>
            <p:ph sz="half" idx="2"/>
          </p:nvPr>
        </p:nvSpPr>
        <p:spPr>
          <a:xfrm>
            <a:off x="629842" y="2505075"/>
            <a:ext cx="3868340"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5" name="Text Placeholder 4"/>
          <p:cNvSpPr>
            <a:spLocks noGrp="1"/>
          </p:cNvSpPr>
          <p:nvPr>
            <p:ph type="body" sz="quarter" idx="3"/>
          </p:nvPr>
        </p:nvSpPr>
        <p:spPr>
          <a:xfrm>
            <a:off x="4629150" y="1681163"/>
            <a:ext cx="3887391"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マスター テキストの書式設定</a:t>
            </a:r>
          </a:p>
        </p:txBody>
      </p:sp>
      <p:sp>
        <p:nvSpPr>
          <p:cNvPr id="6" name="Content Placeholder 5"/>
          <p:cNvSpPr>
            <a:spLocks noGrp="1"/>
          </p:cNvSpPr>
          <p:nvPr>
            <p:ph sz="quarter" idx="4"/>
          </p:nvPr>
        </p:nvSpPr>
        <p:spPr>
          <a:xfrm>
            <a:off x="4629150" y="2505075"/>
            <a:ext cx="3887391"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7" name="Date Placeholder 6"/>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8" name="Footer Placeholder 7"/>
          <p:cNvSpPr>
            <a:spLocks noGrp="1"/>
          </p:cNvSpPr>
          <p:nvPr>
            <p:ph type="ftr" sz="quarter" idx="11"/>
          </p:nvPr>
        </p:nvSpPr>
        <p:spPr/>
        <p:txBody>
          <a:bodyPr rtlCol="0"/>
          <a:lstStyle/>
          <a:p>
            <a:pPr rtl="0"/>
            <a:endParaRPr kumimoji="1" lang="ja-JP" altLang="en-US"/>
          </a:p>
        </p:txBody>
      </p:sp>
      <p:sp>
        <p:nvSpPr>
          <p:cNvPr id="9" name="Slide Number Placeholder 8"/>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1351597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Date Placeholder 2"/>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4" name="Footer Placeholder 3"/>
          <p:cNvSpPr>
            <a:spLocks noGrp="1"/>
          </p:cNvSpPr>
          <p:nvPr>
            <p:ph type="ftr" sz="quarter" idx="11"/>
          </p:nvPr>
        </p:nvSpPr>
        <p:spPr/>
        <p:txBody>
          <a:bodyPr rtlCol="0"/>
          <a:lstStyle/>
          <a:p>
            <a:pPr rtl="0"/>
            <a:endParaRPr kumimoji="1" lang="ja-JP" altLang="en-US"/>
          </a:p>
        </p:txBody>
      </p:sp>
      <p:sp>
        <p:nvSpPr>
          <p:cNvPr id="5" name="Slide Number Placeholder 4"/>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16209791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3" name="Footer Placeholder 2"/>
          <p:cNvSpPr>
            <a:spLocks noGrp="1"/>
          </p:cNvSpPr>
          <p:nvPr>
            <p:ph type="ftr" sz="quarter" idx="11"/>
          </p:nvPr>
        </p:nvSpPr>
        <p:spPr/>
        <p:txBody>
          <a:bodyPr rtlCol="0"/>
          <a:lstStyle/>
          <a:p>
            <a:pPr rtl="0"/>
            <a:endParaRPr kumimoji="1" lang="ja-JP" altLang="en-US"/>
          </a:p>
        </p:txBody>
      </p:sp>
      <p:sp>
        <p:nvSpPr>
          <p:cNvPr id="4" name="Slide Number Placeholder 3"/>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1222463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5" name="Date Placeholder 4"/>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2526476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mn"/>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mn"/>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mn"/>
              <a:t>マスター テキストの書式設定</a:t>
            </a:r>
          </a:p>
        </p:txBody>
      </p:sp>
      <p:sp>
        <p:nvSpPr>
          <p:cNvPr id="5" name="Date Placeholder 4"/>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6" name="Footer Placeholder 5"/>
          <p:cNvSpPr>
            <a:spLocks noGrp="1"/>
          </p:cNvSpPr>
          <p:nvPr>
            <p:ph type="ftr" sz="quarter" idx="11"/>
          </p:nvPr>
        </p:nvSpPr>
        <p:spPr/>
        <p:txBody>
          <a:bodyPr rtlCol="0"/>
          <a:lstStyle/>
          <a:p>
            <a:pPr rtl="0"/>
            <a:endParaRPr kumimoji="1" lang="ja-JP" altLang="en-US"/>
          </a:p>
        </p:txBody>
      </p:sp>
      <p:sp>
        <p:nvSpPr>
          <p:cNvPr id="7" name="Slide Number Placeholder 6"/>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239724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379891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525" y="0"/>
            <a:ext cx="9124949" cy="6857999"/>
          </a:xfrm>
          <a:prstGeom prst="rect">
            <a:avLst/>
          </a:prstGeom>
        </p:spPr>
      </p:pic>
      <p:sp>
        <p:nvSpPr>
          <p:cNvPr id="2" name="Holder 2"/>
          <p:cNvSpPr>
            <a:spLocks noGrp="1"/>
          </p:cNvSpPr>
          <p:nvPr>
            <p:ph type="title"/>
          </p:nvPr>
        </p:nvSpPr>
        <p:spPr/>
        <p:txBody>
          <a:bodyPr lIns="0" tIns="0" rIns="0" bIns="0"/>
          <a:lstStyle>
            <a:lvl1pPr>
              <a:defRPr sz="3200" b="0" i="0">
                <a:solidFill>
                  <a:srgbClr val="042BBE"/>
                </a:solidFill>
                <a:latin typeface="游ゴシック Medium"/>
                <a:cs typeface="游ゴシック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mn"/>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10"/>
          </p:nvPr>
        </p:nvSpPr>
        <p:spPr/>
        <p:txBody>
          <a:bodyPr rtlCol="0"/>
          <a:lstStyle/>
          <a:p>
            <a:pPr rtl="0"/>
            <a:fld id="{863B6DF1-2FB3-0540-9D2E-A281609B32D0}" type="datetimeFigureOut">
              <a:rPr kumimoji="1" lang="ja-JP" altLang="en-US" smtClean="0"/>
              <a:t>2024/9/23</a:t>
            </a:fld>
            <a:endParaRPr kumimoji="1" lang="ja-JP" altLang="en-US"/>
          </a:p>
        </p:txBody>
      </p:sp>
      <p:sp>
        <p:nvSpPr>
          <p:cNvPr id="5" name="Footer Placeholder 4"/>
          <p:cNvSpPr>
            <a:spLocks noGrp="1"/>
          </p:cNvSpPr>
          <p:nvPr>
            <p:ph type="ftr" sz="quarter" idx="11"/>
          </p:nvPr>
        </p:nvSpPr>
        <p:spPr/>
        <p:txBody>
          <a:bodyPr rtlCol="0"/>
          <a:lstStyle/>
          <a:p>
            <a:pPr rtl="0"/>
            <a:endParaRPr kumimoji="1" lang="ja-JP" altLang="en-US"/>
          </a:p>
        </p:txBody>
      </p:sp>
      <p:sp>
        <p:nvSpPr>
          <p:cNvPr id="6" name="Slide Number Placeholder 5"/>
          <p:cNvSpPr>
            <a:spLocks noGrp="1"/>
          </p:cNvSpPr>
          <p:nvPr>
            <p:ph type="sldNum" sz="quarter" idx="12"/>
          </p:nvPr>
        </p:nvSpPr>
        <p:spPr/>
        <p:txBody>
          <a:bodyPr rtlCol="0"/>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3100918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a:prstGeom prst="rect">
            <a:avLst/>
          </a:prstGeom>
        </p:spPr>
        <p:txBody>
          <a:bodyPr rtlCol="0"/>
          <a:lstStyle/>
          <a:p>
            <a:pPr rtl="0"/>
            <a:r>
              <a:rPr lang="mn"/>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rtlCol="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rtl="0"/>
            <a:r>
              <a:rPr lang="mn"/>
              <a:t>マスタ サブタイトルの書式設定</a:t>
            </a:r>
          </a:p>
        </p:txBody>
      </p:sp>
      <p:sp>
        <p:nvSpPr>
          <p:cNvPr id="4"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114870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rtlCol="0" anchor="ctr"/>
          <a:lstStyle>
            <a:lvl1pPr>
              <a:defRPr sz="3600"/>
            </a:lvl1pPr>
          </a:lstStyle>
          <a:p>
            <a:pPr rtl="0"/>
            <a:r>
              <a:rPr lang="mn"/>
              <a:t>マスタ タイトルの書式設定</a:t>
            </a:r>
          </a:p>
        </p:txBody>
      </p:sp>
      <p:sp>
        <p:nvSpPr>
          <p:cNvPr id="3" name="コンテンツ プレースホルダ 2"/>
          <p:cNvSpPr>
            <a:spLocks noGrp="1"/>
          </p:cNvSpPr>
          <p:nvPr>
            <p:ph idx="1"/>
          </p:nvPr>
        </p:nvSpPr>
        <p:spPr>
          <a:xfrm>
            <a:off x="457200" y="1600202"/>
            <a:ext cx="8229600" cy="4525963"/>
          </a:xfrm>
          <a:prstGeom prst="rect">
            <a:avLst/>
          </a:prstGeom>
        </p:spPr>
        <p:txBody>
          <a:bodyPr rtlCol="0"/>
          <a:lstStyle>
            <a:lvl1pPr>
              <a:defRPr sz="2800"/>
            </a:lvl1pPr>
            <a:lvl2pPr>
              <a:defRPr sz="2400"/>
            </a:lvl2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213177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a:prstGeom prst="rect">
            <a:avLst/>
          </a:prstGeom>
        </p:spPr>
        <p:txBody>
          <a:bodyPr rtlCol="0" anchor="t"/>
          <a:lstStyle>
            <a:lvl1pPr algn="l">
              <a:defRPr sz="4000" b="0" cap="all"/>
            </a:lvl1pPr>
          </a:lstStyle>
          <a:p>
            <a:pPr rtl="0"/>
            <a:r>
              <a:rPr lang="mn"/>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rtlCol="0"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rtl="0"/>
            <a:r>
              <a:rPr lang="mn"/>
              <a:t>マスタ テキストの書式設定</a:t>
            </a:r>
          </a:p>
        </p:txBody>
      </p:sp>
      <p:sp>
        <p:nvSpPr>
          <p:cNvPr id="4"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620869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rtlCol="0"/>
          <a:lstStyle>
            <a:lvl1pPr>
              <a:defRPr sz="4000"/>
            </a:lvl1pPr>
          </a:lstStyle>
          <a:p>
            <a:pPr rtl="0"/>
            <a:r>
              <a:rPr lang="mn"/>
              <a:t>マスタ タイトルの書式設定</a:t>
            </a:r>
          </a:p>
        </p:txBody>
      </p:sp>
      <p:sp>
        <p:nvSpPr>
          <p:cNvPr id="3" name="コンテンツ プレースホルダ 2"/>
          <p:cNvSpPr>
            <a:spLocks noGrp="1"/>
          </p:cNvSpPr>
          <p:nvPr>
            <p:ph sz="half" idx="1"/>
          </p:nvPr>
        </p:nvSpPr>
        <p:spPr>
          <a:xfrm>
            <a:off x="457200" y="1600202"/>
            <a:ext cx="4038600" cy="4525963"/>
          </a:xfrm>
          <a:prstGeom prst="rect">
            <a:avLst/>
          </a:prstGeom>
        </p:spPr>
        <p:txBody>
          <a:bodyPr rtlCol="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コンテンツ プレースホルダ 3"/>
          <p:cNvSpPr>
            <a:spLocks noGrp="1"/>
          </p:cNvSpPr>
          <p:nvPr>
            <p:ph sz="half" idx="2"/>
          </p:nvPr>
        </p:nvSpPr>
        <p:spPr>
          <a:xfrm>
            <a:off x="4648200" y="1600202"/>
            <a:ext cx="4038600" cy="4525963"/>
          </a:xfrm>
          <a:prstGeom prst="rect">
            <a:avLst/>
          </a:prstGeom>
        </p:spPr>
        <p:txBody>
          <a:bodyPr rtlCol="0"/>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3791093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rtlCol="0"/>
          <a:lstStyle>
            <a:lvl1pPr>
              <a:defRPr sz="4000"/>
            </a:lvl1pPr>
          </a:lstStyle>
          <a:p>
            <a:pPr rtl="0"/>
            <a:r>
              <a:rPr lang="mn"/>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rtlCol="0"/>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テキスト プレースホルダ 4"/>
          <p:cNvSpPr>
            <a:spLocks noGrp="1"/>
          </p:cNvSpPr>
          <p:nvPr>
            <p:ph type="body" sz="quarter" idx="3"/>
          </p:nvPr>
        </p:nvSpPr>
        <p:spPr>
          <a:xfrm>
            <a:off x="4645026" y="1535113"/>
            <a:ext cx="4041775" cy="63976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mn"/>
              <a:t>マスタ テキストの書式設定</a:t>
            </a:r>
          </a:p>
        </p:txBody>
      </p:sp>
      <p:sp>
        <p:nvSpPr>
          <p:cNvPr id="6" name="コンテンツ プレースホルダ 5"/>
          <p:cNvSpPr>
            <a:spLocks noGrp="1"/>
          </p:cNvSpPr>
          <p:nvPr>
            <p:ph sz="quarter" idx="4"/>
          </p:nvPr>
        </p:nvSpPr>
        <p:spPr>
          <a:xfrm>
            <a:off x="4645026" y="2174875"/>
            <a:ext cx="4041775" cy="3951288"/>
          </a:xfrm>
          <a:prstGeom prst="rect">
            <a:avLst/>
          </a:prstGeom>
        </p:spPr>
        <p:txBody>
          <a:bodyPr rtlCol="0"/>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rtl="0"/>
            <a:r>
              <a:rPr lang="mn"/>
              <a:t>マスタ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7" name="スライド番号プレースホルダー 1"/>
          <p:cNvSpPr>
            <a:spLocks noGrp="1"/>
          </p:cNvSpPr>
          <p:nvPr>
            <p:ph type="sldNum" sz="quarter" idx="10"/>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1848303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rtlCol="0"/>
          <a:lstStyle>
            <a:lvl1pPr>
              <a:defRPr sz="4000"/>
            </a:lvl1pPr>
          </a:lstStyle>
          <a:p>
            <a:pPr rtl="0"/>
            <a:r>
              <a:rPr lang="mn"/>
              <a:t>マスタ タイトルの書式設定</a:t>
            </a:r>
          </a:p>
        </p:txBody>
      </p:sp>
      <p:sp>
        <p:nvSpPr>
          <p:cNvPr id="3"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3149080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1312398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タイトル付きの図">
    <p:bg>
      <p:bgPr>
        <a:solidFill>
          <a:srgbClr val="FFFFFF"/>
        </a:solidFill>
        <a:effectLst/>
      </p:bgPr>
    </p:bg>
    <p:spTree>
      <p:nvGrpSpPr>
        <p:cNvPr id="1" name=""/>
        <p:cNvGrpSpPr/>
        <p:nvPr/>
      </p:nvGrpSpPr>
      <p:grpSpPr>
        <a:xfrm>
          <a:off x="0" y="0"/>
          <a:ext cx="0" cy="0"/>
          <a:chOff x="0" y="0"/>
          <a:chExt cx="0" cy="0"/>
        </a:xfrm>
      </p:grpSpPr>
      <p:sp>
        <p:nvSpPr>
          <p:cNvPr id="5"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1646579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44464" y="333375"/>
            <a:ext cx="8855074" cy="719138"/>
          </a:xfrm>
          <a:prstGeom prst="rect">
            <a:avLst/>
          </a:prstGeom>
        </p:spPr>
        <p:txBody>
          <a:bodyPr rtlCol="0" anchor="ctr"/>
          <a:lstStyle>
            <a:lvl1pPr>
              <a:defRPr sz="3200">
                <a:solidFill>
                  <a:schemeClr val="tx1"/>
                </a:solidFill>
              </a:defRPr>
            </a:lvl1pPr>
          </a:lstStyle>
          <a:p>
            <a:pPr rtl="0"/>
            <a:r>
              <a:rPr lang="mn"/>
              <a:t>マスタ タイトルの書式設定</a:t>
            </a:r>
          </a:p>
        </p:txBody>
      </p:sp>
      <p:sp>
        <p:nvSpPr>
          <p:cNvPr id="3" name="スライド番号プレースホルダー 1"/>
          <p:cNvSpPr>
            <a:spLocks noGrp="1"/>
          </p:cNvSpPr>
          <p:nvPr>
            <p:ph type="sldNum" sz="quarter" idx="4"/>
          </p:nvPr>
        </p:nvSpPr>
        <p:spPr>
          <a:xfrm>
            <a:off x="7146719" y="6612063"/>
            <a:ext cx="2057400" cy="241937"/>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408107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C618F-C510-BC94-6A0D-769C04ACE45C}"/>
              </a:ext>
            </a:extLst>
          </p:cNvPr>
          <p:cNvSpPr>
            <a:spLocks noGrp="1"/>
          </p:cNvSpPr>
          <p:nvPr>
            <p:ph type="ctrTitle"/>
          </p:nvPr>
        </p:nvSpPr>
        <p:spPr>
          <a:xfrm>
            <a:off x="1143000" y="1122363"/>
            <a:ext cx="6858000" cy="2387600"/>
          </a:xfrm>
        </p:spPr>
        <p:txBody>
          <a:bodyPr rtlCol="0" anchor="b"/>
          <a:lstStyle>
            <a:lvl1pPr algn="ctr">
              <a:defRPr sz="4500"/>
            </a:lvl1pPr>
          </a:lstStyle>
          <a:p>
            <a:pPr rtl="0"/>
            <a:r>
              <a:rPr lang="mn"/>
              <a:t>マスター タイトルの書式設定</a:t>
            </a:r>
          </a:p>
        </p:txBody>
      </p:sp>
      <p:sp>
        <p:nvSpPr>
          <p:cNvPr id="3" name="字幕 2">
            <a:extLst>
              <a:ext uri="{FF2B5EF4-FFF2-40B4-BE49-F238E27FC236}">
                <a16:creationId xmlns:a16="http://schemas.microsoft.com/office/drawing/2014/main" id="{740ED9B8-75CA-82AD-2573-05A5D7559354}"/>
              </a:ext>
            </a:extLst>
          </p:cNvPr>
          <p:cNvSpPr>
            <a:spLocks noGrp="1"/>
          </p:cNvSpPr>
          <p:nvPr>
            <p:ph type="subTitle" idx="1"/>
          </p:nvPr>
        </p:nvSpPr>
        <p:spPr>
          <a:xfrm>
            <a:off x="1143000" y="3602038"/>
            <a:ext cx="6858000" cy="1655762"/>
          </a:xfrm>
        </p:spPr>
        <p:txBody>
          <a:bodyPr rtlCol="0"/>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mn"/>
              <a:t>マスター サブタイトルの書式設定</a:t>
            </a:r>
          </a:p>
        </p:txBody>
      </p:sp>
      <p:sp>
        <p:nvSpPr>
          <p:cNvPr id="4" name="日付プレースホルダー 3">
            <a:extLst>
              <a:ext uri="{FF2B5EF4-FFF2-40B4-BE49-F238E27FC236}">
                <a16:creationId xmlns:a16="http://schemas.microsoft.com/office/drawing/2014/main" id="{AB4A080B-FA8E-5AED-F3E1-49FFD86109D6}"/>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5" name="フッター プレースホルダー 4">
            <a:extLst>
              <a:ext uri="{FF2B5EF4-FFF2-40B4-BE49-F238E27FC236}">
                <a16:creationId xmlns:a16="http://schemas.microsoft.com/office/drawing/2014/main" id="{96044790-4AD3-C33C-F5F4-92CAFFFB3B3B}"/>
              </a:ext>
            </a:extLst>
          </p:cNvPr>
          <p:cNvSpPr>
            <a:spLocks noGrp="1"/>
          </p:cNvSpPr>
          <p:nvPr>
            <p:ph type="ftr" sz="quarter" idx="11"/>
          </p:nvPr>
        </p:nvSpPr>
        <p:spPr/>
        <p:txBody>
          <a:bodyPr rtlCol="0"/>
          <a:lstStyle/>
          <a:p>
            <a:pPr rtl="0"/>
            <a:endParaRPr kumimoji="1" lang="ja-JP" altLang="en-US"/>
          </a:p>
        </p:txBody>
      </p:sp>
      <p:sp>
        <p:nvSpPr>
          <p:cNvPr id="6" name="スライド番号プレースホルダー 5">
            <a:extLst>
              <a:ext uri="{FF2B5EF4-FFF2-40B4-BE49-F238E27FC236}">
                <a16:creationId xmlns:a16="http://schemas.microsoft.com/office/drawing/2014/main" id="{610C465D-87B9-4861-A1FB-59C6DC42186B}"/>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3241451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8842F-744E-30DF-08A8-1AA427EDB8D9}"/>
              </a:ext>
            </a:extLst>
          </p:cNvPr>
          <p:cNvSpPr>
            <a:spLocks noGrp="1"/>
          </p:cNvSpPr>
          <p:nvPr>
            <p:ph type="title"/>
          </p:nvPr>
        </p:nvSpPr>
        <p:spPr/>
        <p:txBody>
          <a:bodyPr rtlCol="0"/>
          <a:lstStyle/>
          <a:p>
            <a:pPr rtl="0"/>
            <a:r>
              <a:rPr lang="mn"/>
              <a:t>マスター タイトルの書式設定</a:t>
            </a:r>
          </a:p>
        </p:txBody>
      </p:sp>
      <p:sp>
        <p:nvSpPr>
          <p:cNvPr id="3" name="コンテンツ プレースホルダー 2">
            <a:extLst>
              <a:ext uri="{FF2B5EF4-FFF2-40B4-BE49-F238E27FC236}">
                <a16:creationId xmlns:a16="http://schemas.microsoft.com/office/drawing/2014/main" id="{02E3B697-6894-C2C1-C206-BF23314FDC65}"/>
              </a:ext>
            </a:extLst>
          </p:cNvPr>
          <p:cNvSpPr>
            <a:spLocks noGrp="1"/>
          </p:cNvSpPr>
          <p:nvPr>
            <p:ph idx="1"/>
          </p:nvPr>
        </p:nvSpPr>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ー 3">
            <a:extLst>
              <a:ext uri="{FF2B5EF4-FFF2-40B4-BE49-F238E27FC236}">
                <a16:creationId xmlns:a16="http://schemas.microsoft.com/office/drawing/2014/main" id="{A0106F53-A88F-ADEA-3452-9D816D63FE62}"/>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5" name="フッター プレースホルダー 4">
            <a:extLst>
              <a:ext uri="{FF2B5EF4-FFF2-40B4-BE49-F238E27FC236}">
                <a16:creationId xmlns:a16="http://schemas.microsoft.com/office/drawing/2014/main" id="{E219E020-0E75-4A4A-C180-8F752EF272D5}"/>
              </a:ext>
            </a:extLst>
          </p:cNvPr>
          <p:cNvSpPr>
            <a:spLocks noGrp="1"/>
          </p:cNvSpPr>
          <p:nvPr>
            <p:ph type="ftr" sz="quarter" idx="11"/>
          </p:nvPr>
        </p:nvSpPr>
        <p:spPr/>
        <p:txBody>
          <a:bodyPr rtlCol="0"/>
          <a:lstStyle/>
          <a:p>
            <a:pPr rtl="0"/>
            <a:endParaRPr kumimoji="1" lang="ja-JP" altLang="en-US"/>
          </a:p>
        </p:txBody>
      </p:sp>
      <p:sp>
        <p:nvSpPr>
          <p:cNvPr id="6" name="スライド番号プレースホルダー 5">
            <a:extLst>
              <a:ext uri="{FF2B5EF4-FFF2-40B4-BE49-F238E27FC236}">
                <a16:creationId xmlns:a16="http://schemas.microsoft.com/office/drawing/2014/main" id="{98E9B959-A996-C4B9-B9B7-B1D5A577A83C}"/>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686273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60061-38E0-2C7F-E908-A633FE7A1AB3}"/>
              </a:ext>
            </a:extLst>
          </p:cNvPr>
          <p:cNvSpPr>
            <a:spLocks noGrp="1"/>
          </p:cNvSpPr>
          <p:nvPr>
            <p:ph type="title"/>
          </p:nvPr>
        </p:nvSpPr>
        <p:spPr>
          <a:xfrm>
            <a:off x="623888" y="1709739"/>
            <a:ext cx="7886700" cy="2852737"/>
          </a:xfrm>
        </p:spPr>
        <p:txBody>
          <a:bodyPr rtlCol="0" anchor="b"/>
          <a:lstStyle>
            <a:lvl1pPr>
              <a:defRPr sz="4500"/>
            </a:lvl1pPr>
          </a:lstStyle>
          <a:p>
            <a:pPr rtl="0"/>
            <a:r>
              <a:rPr lang="mn"/>
              <a:t>マスター タイトルの書式設定</a:t>
            </a:r>
          </a:p>
        </p:txBody>
      </p:sp>
      <p:sp>
        <p:nvSpPr>
          <p:cNvPr id="3" name="テキスト プレースホルダー 2">
            <a:extLst>
              <a:ext uri="{FF2B5EF4-FFF2-40B4-BE49-F238E27FC236}">
                <a16:creationId xmlns:a16="http://schemas.microsoft.com/office/drawing/2014/main" id="{DAFE09A0-27F6-7896-D254-1610F976E443}"/>
              </a:ext>
            </a:extLst>
          </p:cNvPr>
          <p:cNvSpPr>
            <a:spLocks noGrp="1"/>
          </p:cNvSpPr>
          <p:nvPr>
            <p:ph type="body" idx="1"/>
          </p:nvPr>
        </p:nvSpPr>
        <p:spPr>
          <a:xfrm>
            <a:off x="623888" y="4589464"/>
            <a:ext cx="7886700" cy="1500187"/>
          </a:xfrm>
        </p:spPr>
        <p:txBody>
          <a:bodyPr rtlCol="0"/>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rtl="0"/>
            <a:r>
              <a:rPr lang="mn"/>
              <a:t>マスター テキストの書式設定</a:t>
            </a:r>
          </a:p>
        </p:txBody>
      </p:sp>
      <p:sp>
        <p:nvSpPr>
          <p:cNvPr id="4" name="日付プレースホルダー 3">
            <a:extLst>
              <a:ext uri="{FF2B5EF4-FFF2-40B4-BE49-F238E27FC236}">
                <a16:creationId xmlns:a16="http://schemas.microsoft.com/office/drawing/2014/main" id="{793EE740-2211-5135-A7A9-240E7C41B693}"/>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5" name="フッター プレースホルダー 4">
            <a:extLst>
              <a:ext uri="{FF2B5EF4-FFF2-40B4-BE49-F238E27FC236}">
                <a16:creationId xmlns:a16="http://schemas.microsoft.com/office/drawing/2014/main" id="{94FDD542-D3AE-7E78-205E-1C66656EF5C2}"/>
              </a:ext>
            </a:extLst>
          </p:cNvPr>
          <p:cNvSpPr>
            <a:spLocks noGrp="1"/>
          </p:cNvSpPr>
          <p:nvPr>
            <p:ph type="ftr" sz="quarter" idx="11"/>
          </p:nvPr>
        </p:nvSpPr>
        <p:spPr/>
        <p:txBody>
          <a:bodyPr rtlCol="0"/>
          <a:lstStyle/>
          <a:p>
            <a:pPr rtl="0"/>
            <a:endParaRPr kumimoji="1" lang="ja-JP" altLang="en-US"/>
          </a:p>
        </p:txBody>
      </p:sp>
      <p:sp>
        <p:nvSpPr>
          <p:cNvPr id="6" name="スライド番号プレースホルダー 5">
            <a:extLst>
              <a:ext uri="{FF2B5EF4-FFF2-40B4-BE49-F238E27FC236}">
                <a16:creationId xmlns:a16="http://schemas.microsoft.com/office/drawing/2014/main" id="{AA3D8BCC-7D4F-C7AE-216D-3D5A78C7454E}"/>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39521400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24721B-2F06-E965-7366-17CAA5FF9734}"/>
              </a:ext>
            </a:extLst>
          </p:cNvPr>
          <p:cNvSpPr>
            <a:spLocks noGrp="1"/>
          </p:cNvSpPr>
          <p:nvPr>
            <p:ph type="title"/>
          </p:nvPr>
        </p:nvSpPr>
        <p:spPr/>
        <p:txBody>
          <a:bodyPr rtlCol="0"/>
          <a:lstStyle/>
          <a:p>
            <a:pPr rtl="0"/>
            <a:r>
              <a:rPr lang="mn"/>
              <a:t>マスター タイトルの書式設定</a:t>
            </a:r>
          </a:p>
        </p:txBody>
      </p:sp>
      <p:sp>
        <p:nvSpPr>
          <p:cNvPr id="3" name="コンテンツ プレースホルダー 2">
            <a:extLst>
              <a:ext uri="{FF2B5EF4-FFF2-40B4-BE49-F238E27FC236}">
                <a16:creationId xmlns:a16="http://schemas.microsoft.com/office/drawing/2014/main" id="{9E5FC29F-0B59-09C5-3143-948CEAD3BF5D}"/>
              </a:ext>
            </a:extLst>
          </p:cNvPr>
          <p:cNvSpPr>
            <a:spLocks noGrp="1"/>
          </p:cNvSpPr>
          <p:nvPr>
            <p:ph sz="half" idx="1"/>
          </p:nvPr>
        </p:nvSpPr>
        <p:spPr>
          <a:xfrm>
            <a:off x="6286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コンテンツ プレースホルダー 3">
            <a:extLst>
              <a:ext uri="{FF2B5EF4-FFF2-40B4-BE49-F238E27FC236}">
                <a16:creationId xmlns:a16="http://schemas.microsoft.com/office/drawing/2014/main" id="{917B2DCC-D861-B46E-16F0-0842EDC09D79}"/>
              </a:ext>
            </a:extLst>
          </p:cNvPr>
          <p:cNvSpPr>
            <a:spLocks noGrp="1"/>
          </p:cNvSpPr>
          <p:nvPr>
            <p:ph sz="half" idx="2"/>
          </p:nvPr>
        </p:nvSpPr>
        <p:spPr>
          <a:xfrm>
            <a:off x="4629150" y="1825625"/>
            <a:ext cx="3886200" cy="435133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日付プレースホルダー 4">
            <a:extLst>
              <a:ext uri="{FF2B5EF4-FFF2-40B4-BE49-F238E27FC236}">
                <a16:creationId xmlns:a16="http://schemas.microsoft.com/office/drawing/2014/main" id="{A3AA50DC-BF40-1C28-B3AC-AF2C051D34B5}"/>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6" name="フッター プレースホルダー 5">
            <a:extLst>
              <a:ext uri="{FF2B5EF4-FFF2-40B4-BE49-F238E27FC236}">
                <a16:creationId xmlns:a16="http://schemas.microsoft.com/office/drawing/2014/main" id="{854367FB-88F6-8FA0-CFB0-E14FAFB67EAC}"/>
              </a:ext>
            </a:extLst>
          </p:cNvPr>
          <p:cNvSpPr>
            <a:spLocks noGrp="1"/>
          </p:cNvSpPr>
          <p:nvPr>
            <p:ph type="ftr" sz="quarter" idx="11"/>
          </p:nvPr>
        </p:nvSpPr>
        <p:spPr/>
        <p:txBody>
          <a:bodyPr rtlCol="0"/>
          <a:lstStyle/>
          <a:p>
            <a:pPr rtl="0"/>
            <a:endParaRPr kumimoji="1" lang="ja-JP" altLang="en-US"/>
          </a:p>
        </p:txBody>
      </p:sp>
      <p:sp>
        <p:nvSpPr>
          <p:cNvPr id="7" name="スライド番号プレースホルダー 6">
            <a:extLst>
              <a:ext uri="{FF2B5EF4-FFF2-40B4-BE49-F238E27FC236}">
                <a16:creationId xmlns:a16="http://schemas.microsoft.com/office/drawing/2014/main" id="{4220D653-5E19-CCAB-07AB-09E6189EE0D9}"/>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469192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B5694-A980-9234-C765-133D5E0C8190}"/>
              </a:ext>
            </a:extLst>
          </p:cNvPr>
          <p:cNvSpPr>
            <a:spLocks noGrp="1"/>
          </p:cNvSpPr>
          <p:nvPr>
            <p:ph type="title"/>
          </p:nvPr>
        </p:nvSpPr>
        <p:spPr>
          <a:xfrm>
            <a:off x="629841" y="365126"/>
            <a:ext cx="7886700" cy="1325563"/>
          </a:xfrm>
        </p:spPr>
        <p:txBody>
          <a:bodyPr rtlCol="0"/>
          <a:lstStyle/>
          <a:p>
            <a:pPr rtl="0"/>
            <a:r>
              <a:rPr lang="mn"/>
              <a:t>マスター タイトルの書式設定</a:t>
            </a:r>
          </a:p>
        </p:txBody>
      </p:sp>
      <p:sp>
        <p:nvSpPr>
          <p:cNvPr id="3" name="テキスト プレースホルダー 2">
            <a:extLst>
              <a:ext uri="{FF2B5EF4-FFF2-40B4-BE49-F238E27FC236}">
                <a16:creationId xmlns:a16="http://schemas.microsoft.com/office/drawing/2014/main" id="{4A2B39B3-BAB5-3AA1-6BD0-5CE1292DA811}"/>
              </a:ext>
            </a:extLst>
          </p:cNvPr>
          <p:cNvSpPr>
            <a:spLocks noGrp="1"/>
          </p:cNvSpPr>
          <p:nvPr>
            <p:ph type="body" idx="1"/>
          </p:nvPr>
        </p:nvSpPr>
        <p:spPr>
          <a:xfrm>
            <a:off x="629842" y="1681163"/>
            <a:ext cx="3868340" cy="82391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mn"/>
              <a:t>マスター テキストの書式設定</a:t>
            </a:r>
          </a:p>
        </p:txBody>
      </p:sp>
      <p:sp>
        <p:nvSpPr>
          <p:cNvPr id="4" name="コンテンツ プレースホルダー 3">
            <a:extLst>
              <a:ext uri="{FF2B5EF4-FFF2-40B4-BE49-F238E27FC236}">
                <a16:creationId xmlns:a16="http://schemas.microsoft.com/office/drawing/2014/main" id="{BE72E575-6822-ACE3-126F-A441A52C57BB}"/>
              </a:ext>
            </a:extLst>
          </p:cNvPr>
          <p:cNvSpPr>
            <a:spLocks noGrp="1"/>
          </p:cNvSpPr>
          <p:nvPr>
            <p:ph sz="half" idx="2"/>
          </p:nvPr>
        </p:nvSpPr>
        <p:spPr>
          <a:xfrm>
            <a:off x="629842" y="2505075"/>
            <a:ext cx="3868340"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5" name="テキスト プレースホルダー 4">
            <a:extLst>
              <a:ext uri="{FF2B5EF4-FFF2-40B4-BE49-F238E27FC236}">
                <a16:creationId xmlns:a16="http://schemas.microsoft.com/office/drawing/2014/main" id="{B027624E-A3F8-504A-D1F5-C68D0CEF5D35}"/>
              </a:ext>
            </a:extLst>
          </p:cNvPr>
          <p:cNvSpPr>
            <a:spLocks noGrp="1"/>
          </p:cNvSpPr>
          <p:nvPr>
            <p:ph type="body" sz="quarter" idx="3"/>
          </p:nvPr>
        </p:nvSpPr>
        <p:spPr>
          <a:xfrm>
            <a:off x="4629150" y="1681163"/>
            <a:ext cx="3887391" cy="823912"/>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mn"/>
              <a:t>マスター テキストの書式設定</a:t>
            </a:r>
          </a:p>
        </p:txBody>
      </p:sp>
      <p:sp>
        <p:nvSpPr>
          <p:cNvPr id="6" name="コンテンツ プレースホルダー 5">
            <a:extLst>
              <a:ext uri="{FF2B5EF4-FFF2-40B4-BE49-F238E27FC236}">
                <a16:creationId xmlns:a16="http://schemas.microsoft.com/office/drawing/2014/main" id="{311464EC-7773-0A9B-4E25-68F618C3175D}"/>
              </a:ext>
            </a:extLst>
          </p:cNvPr>
          <p:cNvSpPr>
            <a:spLocks noGrp="1"/>
          </p:cNvSpPr>
          <p:nvPr>
            <p:ph sz="quarter" idx="4"/>
          </p:nvPr>
        </p:nvSpPr>
        <p:spPr>
          <a:xfrm>
            <a:off x="4629150" y="2505075"/>
            <a:ext cx="3887391" cy="3684588"/>
          </a:xfrm>
        </p:spPr>
        <p:txBody>
          <a:bodyPr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7" name="日付プレースホルダー 6">
            <a:extLst>
              <a:ext uri="{FF2B5EF4-FFF2-40B4-BE49-F238E27FC236}">
                <a16:creationId xmlns:a16="http://schemas.microsoft.com/office/drawing/2014/main" id="{B7852636-5427-EAA3-7FA1-8995B5E73DFA}"/>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8" name="フッター プレースホルダー 7">
            <a:extLst>
              <a:ext uri="{FF2B5EF4-FFF2-40B4-BE49-F238E27FC236}">
                <a16:creationId xmlns:a16="http://schemas.microsoft.com/office/drawing/2014/main" id="{92834B36-0B93-5EAF-1FEA-A0B5FF5D9990}"/>
              </a:ext>
            </a:extLst>
          </p:cNvPr>
          <p:cNvSpPr>
            <a:spLocks noGrp="1"/>
          </p:cNvSpPr>
          <p:nvPr>
            <p:ph type="ftr" sz="quarter" idx="11"/>
          </p:nvPr>
        </p:nvSpPr>
        <p:spPr/>
        <p:txBody>
          <a:bodyPr rtlCol="0"/>
          <a:lstStyle/>
          <a:p>
            <a:pPr rtl="0"/>
            <a:endParaRPr kumimoji="1" lang="ja-JP" altLang="en-US"/>
          </a:p>
        </p:txBody>
      </p:sp>
      <p:sp>
        <p:nvSpPr>
          <p:cNvPr id="9" name="スライド番号プレースホルダー 8">
            <a:extLst>
              <a:ext uri="{FF2B5EF4-FFF2-40B4-BE49-F238E27FC236}">
                <a16:creationId xmlns:a16="http://schemas.microsoft.com/office/drawing/2014/main" id="{F4A5DA4C-667E-D78B-5A8B-3CF2DCBF48F8}"/>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35351132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98C517-91E3-8D84-B4F3-6A3D4750C392}"/>
              </a:ext>
            </a:extLst>
          </p:cNvPr>
          <p:cNvSpPr>
            <a:spLocks noGrp="1"/>
          </p:cNvSpPr>
          <p:nvPr>
            <p:ph type="title"/>
          </p:nvPr>
        </p:nvSpPr>
        <p:spPr/>
        <p:txBody>
          <a:bodyPr rtlCol="0"/>
          <a:lstStyle/>
          <a:p>
            <a:pPr rtl="0"/>
            <a:r>
              <a:rPr lang="mn"/>
              <a:t>マスター タイトルの書式設定</a:t>
            </a:r>
          </a:p>
        </p:txBody>
      </p:sp>
      <p:sp>
        <p:nvSpPr>
          <p:cNvPr id="3" name="日付プレースホルダー 2">
            <a:extLst>
              <a:ext uri="{FF2B5EF4-FFF2-40B4-BE49-F238E27FC236}">
                <a16:creationId xmlns:a16="http://schemas.microsoft.com/office/drawing/2014/main" id="{C9AF3EFC-61C7-6C0D-89C3-497726B7E735}"/>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4" name="フッター プレースホルダー 3">
            <a:extLst>
              <a:ext uri="{FF2B5EF4-FFF2-40B4-BE49-F238E27FC236}">
                <a16:creationId xmlns:a16="http://schemas.microsoft.com/office/drawing/2014/main" id="{E0C50BA8-0F26-ECCF-CBB4-2A33AA90DB56}"/>
              </a:ext>
            </a:extLst>
          </p:cNvPr>
          <p:cNvSpPr>
            <a:spLocks noGrp="1"/>
          </p:cNvSpPr>
          <p:nvPr>
            <p:ph type="ftr" sz="quarter" idx="11"/>
          </p:nvPr>
        </p:nvSpPr>
        <p:spPr/>
        <p:txBody>
          <a:bodyPr rtlCol="0"/>
          <a:lstStyle/>
          <a:p>
            <a:pPr rtl="0"/>
            <a:endParaRPr kumimoji="1" lang="ja-JP" altLang="en-US"/>
          </a:p>
        </p:txBody>
      </p:sp>
      <p:sp>
        <p:nvSpPr>
          <p:cNvPr id="5" name="スライド番号プレースホルダー 4">
            <a:extLst>
              <a:ext uri="{FF2B5EF4-FFF2-40B4-BE49-F238E27FC236}">
                <a16:creationId xmlns:a16="http://schemas.microsoft.com/office/drawing/2014/main" id="{D6C505BA-04AC-A139-7C13-8E7069A5B55B}"/>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2595748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7890D8-F51B-37B6-3DC8-EE7810098435}"/>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3" name="フッター プレースホルダー 2">
            <a:extLst>
              <a:ext uri="{FF2B5EF4-FFF2-40B4-BE49-F238E27FC236}">
                <a16:creationId xmlns:a16="http://schemas.microsoft.com/office/drawing/2014/main" id="{238D0B03-B3B1-7F57-89D7-ED3430E78A44}"/>
              </a:ext>
            </a:extLst>
          </p:cNvPr>
          <p:cNvSpPr>
            <a:spLocks noGrp="1"/>
          </p:cNvSpPr>
          <p:nvPr>
            <p:ph type="ftr" sz="quarter" idx="11"/>
          </p:nvPr>
        </p:nvSpPr>
        <p:spPr/>
        <p:txBody>
          <a:bodyPr rtlCol="0"/>
          <a:lstStyle/>
          <a:p>
            <a:pPr rtl="0"/>
            <a:endParaRPr kumimoji="1" lang="ja-JP" altLang="en-US"/>
          </a:p>
        </p:txBody>
      </p:sp>
      <p:sp>
        <p:nvSpPr>
          <p:cNvPr id="4" name="スライド番号プレースホルダー 3">
            <a:extLst>
              <a:ext uri="{FF2B5EF4-FFF2-40B4-BE49-F238E27FC236}">
                <a16:creationId xmlns:a16="http://schemas.microsoft.com/office/drawing/2014/main" id="{D48DCC33-9F8D-C212-BF37-2078FBCCF782}"/>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a:p>
        </p:txBody>
      </p:sp>
    </p:spTree>
    <p:extLst>
      <p:ext uri="{BB962C8B-B14F-4D97-AF65-F5344CB8AC3E}">
        <p14:creationId xmlns:p14="http://schemas.microsoft.com/office/powerpoint/2010/main" val="35673426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D19741-1E14-904E-69BB-AFD6A54B96AD}"/>
              </a:ext>
            </a:extLst>
          </p:cNvPr>
          <p:cNvSpPr>
            <a:spLocks noGrp="1"/>
          </p:cNvSpPr>
          <p:nvPr>
            <p:ph type="title"/>
          </p:nvPr>
        </p:nvSpPr>
        <p:spPr>
          <a:xfrm>
            <a:off x="629841" y="457200"/>
            <a:ext cx="2949178" cy="1600200"/>
          </a:xfrm>
        </p:spPr>
        <p:txBody>
          <a:bodyPr rtlCol="0" anchor="b"/>
          <a:lstStyle>
            <a:lvl1pPr>
              <a:defRPr sz="2400"/>
            </a:lvl1pPr>
          </a:lstStyle>
          <a:p>
            <a:pPr rtl="0"/>
            <a:r>
              <a:rPr lang="mn"/>
              <a:t>マスター タイトルの書式設定</a:t>
            </a:r>
          </a:p>
        </p:txBody>
      </p:sp>
      <p:sp>
        <p:nvSpPr>
          <p:cNvPr id="3" name="コンテンツ プレースホルダー 2">
            <a:extLst>
              <a:ext uri="{FF2B5EF4-FFF2-40B4-BE49-F238E27FC236}">
                <a16:creationId xmlns:a16="http://schemas.microsoft.com/office/drawing/2014/main" id="{FB0D899B-ED61-516F-1EF5-810B1F424052}"/>
              </a:ext>
            </a:extLst>
          </p:cNvPr>
          <p:cNvSpPr>
            <a:spLocks noGrp="1"/>
          </p:cNvSpPr>
          <p:nvPr>
            <p:ph idx="1"/>
          </p:nvPr>
        </p:nvSpPr>
        <p:spPr>
          <a:xfrm>
            <a:off x="3887391" y="987426"/>
            <a:ext cx="4629150" cy="4873625"/>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テキスト プレースホルダー 3">
            <a:extLst>
              <a:ext uri="{FF2B5EF4-FFF2-40B4-BE49-F238E27FC236}">
                <a16:creationId xmlns:a16="http://schemas.microsoft.com/office/drawing/2014/main" id="{73D9C7FC-E078-94EB-9022-D645385908A6}"/>
              </a:ext>
            </a:extLst>
          </p:cNvPr>
          <p:cNvSpPr>
            <a:spLocks noGrp="1"/>
          </p:cNvSpPr>
          <p:nvPr>
            <p:ph type="body" sz="half" idx="2"/>
          </p:nvPr>
        </p:nvSpPr>
        <p:spPr>
          <a:xfrm>
            <a:off x="629841" y="2057400"/>
            <a:ext cx="2949178"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mn"/>
              <a:t>マスター テキストの書式設定</a:t>
            </a:r>
          </a:p>
        </p:txBody>
      </p:sp>
      <p:sp>
        <p:nvSpPr>
          <p:cNvPr id="5" name="日付プレースホルダー 4">
            <a:extLst>
              <a:ext uri="{FF2B5EF4-FFF2-40B4-BE49-F238E27FC236}">
                <a16:creationId xmlns:a16="http://schemas.microsoft.com/office/drawing/2014/main" id="{F6D3B44F-591F-3DEB-036A-74BBF69F5956}"/>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6" name="フッター プレースホルダー 5">
            <a:extLst>
              <a:ext uri="{FF2B5EF4-FFF2-40B4-BE49-F238E27FC236}">
                <a16:creationId xmlns:a16="http://schemas.microsoft.com/office/drawing/2014/main" id="{11258E9D-B28C-B8DF-8168-9F52E76B6452}"/>
              </a:ext>
            </a:extLst>
          </p:cNvPr>
          <p:cNvSpPr>
            <a:spLocks noGrp="1"/>
          </p:cNvSpPr>
          <p:nvPr>
            <p:ph type="ftr" sz="quarter" idx="11"/>
          </p:nvPr>
        </p:nvSpPr>
        <p:spPr/>
        <p:txBody>
          <a:bodyPr rtlCol="0"/>
          <a:lstStyle/>
          <a:p>
            <a:pPr rtl="0"/>
            <a:endParaRPr kumimoji="1" lang="ja-JP" altLang="en-US"/>
          </a:p>
        </p:txBody>
      </p:sp>
      <p:sp>
        <p:nvSpPr>
          <p:cNvPr id="7" name="スライド番号プレースホルダー 6">
            <a:extLst>
              <a:ext uri="{FF2B5EF4-FFF2-40B4-BE49-F238E27FC236}">
                <a16:creationId xmlns:a16="http://schemas.microsoft.com/office/drawing/2014/main" id="{9C1C4B4D-FB7F-9156-432A-E6F6BB56BF9D}"/>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dirty="0"/>
          </a:p>
        </p:txBody>
      </p:sp>
    </p:spTree>
    <p:extLst>
      <p:ext uri="{BB962C8B-B14F-4D97-AF65-F5344CB8AC3E}">
        <p14:creationId xmlns:p14="http://schemas.microsoft.com/office/powerpoint/2010/main" val="294834189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2E654-0DE2-9905-1F3A-43A0C5691592}"/>
              </a:ext>
            </a:extLst>
          </p:cNvPr>
          <p:cNvSpPr>
            <a:spLocks noGrp="1"/>
          </p:cNvSpPr>
          <p:nvPr>
            <p:ph type="title"/>
          </p:nvPr>
        </p:nvSpPr>
        <p:spPr>
          <a:xfrm>
            <a:off x="629841" y="457200"/>
            <a:ext cx="2949178" cy="1600200"/>
          </a:xfrm>
        </p:spPr>
        <p:txBody>
          <a:bodyPr rtlCol="0" anchor="b"/>
          <a:lstStyle>
            <a:lvl1pPr>
              <a:defRPr sz="2400"/>
            </a:lvl1pPr>
          </a:lstStyle>
          <a:p>
            <a:pPr rtl="0"/>
            <a:r>
              <a:rPr lang="mn"/>
              <a:t>マスター タイトルの書式設定</a:t>
            </a:r>
          </a:p>
        </p:txBody>
      </p:sp>
      <p:sp>
        <p:nvSpPr>
          <p:cNvPr id="3" name="図プレースホルダー 2">
            <a:extLst>
              <a:ext uri="{FF2B5EF4-FFF2-40B4-BE49-F238E27FC236}">
                <a16:creationId xmlns:a16="http://schemas.microsoft.com/office/drawing/2014/main" id="{9BF209C8-D967-5BA6-8DBB-98DFF1DF1D50}"/>
              </a:ext>
            </a:extLst>
          </p:cNvPr>
          <p:cNvSpPr>
            <a:spLocks noGrp="1"/>
          </p:cNvSpPr>
          <p:nvPr>
            <p:ph type="pic" idx="1"/>
          </p:nvPr>
        </p:nvSpPr>
        <p:spPr>
          <a:xfrm>
            <a:off x="3887391" y="987426"/>
            <a:ext cx="4629150" cy="4873625"/>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endParaRPr kumimoji="1" lang="ja-JP" altLang="en-US"/>
          </a:p>
        </p:txBody>
      </p:sp>
      <p:sp>
        <p:nvSpPr>
          <p:cNvPr id="4" name="テキスト プレースホルダー 3">
            <a:extLst>
              <a:ext uri="{FF2B5EF4-FFF2-40B4-BE49-F238E27FC236}">
                <a16:creationId xmlns:a16="http://schemas.microsoft.com/office/drawing/2014/main" id="{051584B1-5C82-6375-F298-715ACEE5FE98}"/>
              </a:ext>
            </a:extLst>
          </p:cNvPr>
          <p:cNvSpPr>
            <a:spLocks noGrp="1"/>
          </p:cNvSpPr>
          <p:nvPr>
            <p:ph type="body" sz="half" idx="2"/>
          </p:nvPr>
        </p:nvSpPr>
        <p:spPr>
          <a:xfrm>
            <a:off x="629841" y="2057400"/>
            <a:ext cx="2949178" cy="3811588"/>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mn"/>
              <a:t>マスター テキストの書式設定</a:t>
            </a:r>
          </a:p>
        </p:txBody>
      </p:sp>
      <p:sp>
        <p:nvSpPr>
          <p:cNvPr id="5" name="日付プレースホルダー 4">
            <a:extLst>
              <a:ext uri="{FF2B5EF4-FFF2-40B4-BE49-F238E27FC236}">
                <a16:creationId xmlns:a16="http://schemas.microsoft.com/office/drawing/2014/main" id="{F21F96BE-94A9-FD30-0459-5016D341E81A}"/>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6" name="フッター プレースホルダー 5">
            <a:extLst>
              <a:ext uri="{FF2B5EF4-FFF2-40B4-BE49-F238E27FC236}">
                <a16:creationId xmlns:a16="http://schemas.microsoft.com/office/drawing/2014/main" id="{95E761E0-5661-19F4-A9C6-E50A4838EBEB}"/>
              </a:ext>
            </a:extLst>
          </p:cNvPr>
          <p:cNvSpPr>
            <a:spLocks noGrp="1"/>
          </p:cNvSpPr>
          <p:nvPr>
            <p:ph type="ftr" sz="quarter" idx="11"/>
          </p:nvPr>
        </p:nvSpPr>
        <p:spPr/>
        <p:txBody>
          <a:bodyPr rtlCol="0"/>
          <a:lstStyle/>
          <a:p>
            <a:pPr rtl="0"/>
            <a:endParaRPr kumimoji="1" lang="ja-JP" altLang="en-US"/>
          </a:p>
        </p:txBody>
      </p:sp>
      <p:sp>
        <p:nvSpPr>
          <p:cNvPr id="7" name="スライド番号プレースホルダー 6">
            <a:extLst>
              <a:ext uri="{FF2B5EF4-FFF2-40B4-BE49-F238E27FC236}">
                <a16:creationId xmlns:a16="http://schemas.microsoft.com/office/drawing/2014/main" id="{C7E060EA-0202-840F-A520-A8821C7A7710}"/>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dirty="0"/>
          </a:p>
        </p:txBody>
      </p:sp>
    </p:spTree>
    <p:extLst>
      <p:ext uri="{BB962C8B-B14F-4D97-AF65-F5344CB8AC3E}">
        <p14:creationId xmlns:p14="http://schemas.microsoft.com/office/powerpoint/2010/main" val="267125423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2F4353-B951-28C8-2C6F-D877D3EC851C}"/>
              </a:ext>
            </a:extLst>
          </p:cNvPr>
          <p:cNvSpPr>
            <a:spLocks noGrp="1"/>
          </p:cNvSpPr>
          <p:nvPr>
            <p:ph type="title"/>
          </p:nvPr>
        </p:nvSpPr>
        <p:spPr/>
        <p:txBody>
          <a:bodyPr rtlCol="0"/>
          <a:lstStyle/>
          <a:p>
            <a:pPr rtl="0"/>
            <a:r>
              <a:rPr lang="mn"/>
              <a:t>マスター タイトルの書式設定</a:t>
            </a:r>
          </a:p>
        </p:txBody>
      </p:sp>
      <p:sp>
        <p:nvSpPr>
          <p:cNvPr id="3" name="縦書きテキスト プレースホルダー 2">
            <a:extLst>
              <a:ext uri="{FF2B5EF4-FFF2-40B4-BE49-F238E27FC236}">
                <a16:creationId xmlns:a16="http://schemas.microsoft.com/office/drawing/2014/main" id="{ED0716FB-8559-987D-7E6D-D36DBEA5F271}"/>
              </a:ext>
            </a:extLst>
          </p:cNvPr>
          <p:cNvSpPr>
            <a:spLocks noGrp="1"/>
          </p:cNvSpPr>
          <p:nvPr>
            <p:ph type="body" orient="vert" idx="1"/>
          </p:nvPr>
        </p:nvSpPr>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ー 3">
            <a:extLst>
              <a:ext uri="{FF2B5EF4-FFF2-40B4-BE49-F238E27FC236}">
                <a16:creationId xmlns:a16="http://schemas.microsoft.com/office/drawing/2014/main" id="{5B00BEA6-2E4A-3E06-92D3-A566F7E65EA4}"/>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5" name="フッター プレースホルダー 4">
            <a:extLst>
              <a:ext uri="{FF2B5EF4-FFF2-40B4-BE49-F238E27FC236}">
                <a16:creationId xmlns:a16="http://schemas.microsoft.com/office/drawing/2014/main" id="{57F26A93-8F91-ECC9-0B8D-336B4BA944EF}"/>
              </a:ext>
            </a:extLst>
          </p:cNvPr>
          <p:cNvSpPr>
            <a:spLocks noGrp="1"/>
          </p:cNvSpPr>
          <p:nvPr>
            <p:ph type="ftr" sz="quarter" idx="11"/>
          </p:nvPr>
        </p:nvSpPr>
        <p:spPr/>
        <p:txBody>
          <a:bodyPr rtlCol="0"/>
          <a:lstStyle/>
          <a:p>
            <a:pPr rtl="0"/>
            <a:endParaRPr kumimoji="1" lang="ja-JP" altLang="en-US"/>
          </a:p>
        </p:txBody>
      </p:sp>
      <p:sp>
        <p:nvSpPr>
          <p:cNvPr id="6" name="スライド番号プレースホルダー 5">
            <a:extLst>
              <a:ext uri="{FF2B5EF4-FFF2-40B4-BE49-F238E27FC236}">
                <a16:creationId xmlns:a16="http://schemas.microsoft.com/office/drawing/2014/main" id="{449FCDF9-2057-7E93-4C56-C72B30E8712A}"/>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dirty="0"/>
          </a:p>
        </p:txBody>
      </p:sp>
    </p:spTree>
    <p:extLst>
      <p:ext uri="{BB962C8B-B14F-4D97-AF65-F5344CB8AC3E}">
        <p14:creationId xmlns:p14="http://schemas.microsoft.com/office/powerpoint/2010/main" val="34793858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Tree>
    <p:extLst>
      <p:ext uri="{BB962C8B-B14F-4D97-AF65-F5344CB8AC3E}">
        <p14:creationId xmlns:p14="http://schemas.microsoft.com/office/powerpoint/2010/main" val="937286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DEEAABD-83DA-F8CD-BBFB-71297CE4E24C}"/>
              </a:ext>
            </a:extLst>
          </p:cNvPr>
          <p:cNvSpPr>
            <a:spLocks noGrp="1"/>
          </p:cNvSpPr>
          <p:nvPr>
            <p:ph type="title" orient="vert"/>
          </p:nvPr>
        </p:nvSpPr>
        <p:spPr>
          <a:xfrm>
            <a:off x="6543675" y="365125"/>
            <a:ext cx="1971675" cy="5811838"/>
          </a:xfrm>
        </p:spPr>
        <p:txBody>
          <a:bodyPr vert="eaVert" rtlCol="0"/>
          <a:lstStyle/>
          <a:p>
            <a:pPr rtl="0"/>
            <a:r>
              <a:rPr lang="mn"/>
              <a:t>マスター タイトルの書式設定</a:t>
            </a:r>
          </a:p>
        </p:txBody>
      </p:sp>
      <p:sp>
        <p:nvSpPr>
          <p:cNvPr id="3" name="縦書きテキスト プレースホルダー 2">
            <a:extLst>
              <a:ext uri="{FF2B5EF4-FFF2-40B4-BE49-F238E27FC236}">
                <a16:creationId xmlns:a16="http://schemas.microsoft.com/office/drawing/2014/main" id="{E28C7B29-2198-6E54-2201-33678604565C}"/>
              </a:ext>
            </a:extLst>
          </p:cNvPr>
          <p:cNvSpPr>
            <a:spLocks noGrp="1"/>
          </p:cNvSpPr>
          <p:nvPr>
            <p:ph type="body" orient="vert" idx="1"/>
          </p:nvPr>
        </p:nvSpPr>
        <p:spPr>
          <a:xfrm>
            <a:off x="628650" y="365125"/>
            <a:ext cx="5800725" cy="5811838"/>
          </a:xfrm>
        </p:spPr>
        <p:txBody>
          <a:bodyPr vert="eaVert"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ー 3">
            <a:extLst>
              <a:ext uri="{FF2B5EF4-FFF2-40B4-BE49-F238E27FC236}">
                <a16:creationId xmlns:a16="http://schemas.microsoft.com/office/drawing/2014/main" id="{3B585088-4300-1DC2-C7A3-29B32831B4C5}"/>
              </a:ext>
            </a:extLst>
          </p:cNvPr>
          <p:cNvSpPr>
            <a:spLocks noGrp="1"/>
          </p:cNvSpPr>
          <p:nvPr>
            <p:ph type="dt" sz="half" idx="10"/>
          </p:nvPr>
        </p:nvSpPr>
        <p:spPr/>
        <p:txBody>
          <a:bodyPr rtlCol="0"/>
          <a:lstStyle/>
          <a:p>
            <a:pPr rtl="0"/>
            <a:fld id="{EAAEF774-C35B-4D4B-957D-4F3C4642CD46}" type="datetimeFigureOut">
              <a:rPr kumimoji="1" lang="ja-JP" altLang="en-US" smtClean="0"/>
              <a:t>2024/9/23</a:t>
            </a:fld>
            <a:endParaRPr kumimoji="1" lang="ja-JP" altLang="en-US"/>
          </a:p>
        </p:txBody>
      </p:sp>
      <p:sp>
        <p:nvSpPr>
          <p:cNvPr id="5" name="フッター プレースホルダー 4">
            <a:extLst>
              <a:ext uri="{FF2B5EF4-FFF2-40B4-BE49-F238E27FC236}">
                <a16:creationId xmlns:a16="http://schemas.microsoft.com/office/drawing/2014/main" id="{101C5516-1C4F-E470-345A-A23A19D33F7A}"/>
              </a:ext>
            </a:extLst>
          </p:cNvPr>
          <p:cNvSpPr>
            <a:spLocks noGrp="1"/>
          </p:cNvSpPr>
          <p:nvPr>
            <p:ph type="ftr" sz="quarter" idx="11"/>
          </p:nvPr>
        </p:nvSpPr>
        <p:spPr/>
        <p:txBody>
          <a:bodyPr rtlCol="0"/>
          <a:lstStyle/>
          <a:p>
            <a:pPr rtl="0"/>
            <a:endParaRPr kumimoji="1" lang="ja-JP" altLang="en-US"/>
          </a:p>
        </p:txBody>
      </p:sp>
      <p:sp>
        <p:nvSpPr>
          <p:cNvPr id="6" name="スライド番号プレースホルダー 5">
            <a:extLst>
              <a:ext uri="{FF2B5EF4-FFF2-40B4-BE49-F238E27FC236}">
                <a16:creationId xmlns:a16="http://schemas.microsoft.com/office/drawing/2014/main" id="{6627F183-70A2-3A6E-2A34-F4B8D49C3905}"/>
              </a:ext>
            </a:extLst>
          </p:cNvPr>
          <p:cNvSpPr>
            <a:spLocks noGrp="1"/>
          </p:cNvSpPr>
          <p:nvPr>
            <p:ph type="sldNum" sz="quarter" idx="12"/>
          </p:nvPr>
        </p:nvSpPr>
        <p:spPr/>
        <p:txBody>
          <a:bodyPr rtlCol="0"/>
          <a:lstStyle/>
          <a:p>
            <a:pPr rtl="0"/>
            <a:fld id="{67C5D957-ECE8-48A4-BFCC-3232C5C17E0B}" type="slidenum">
              <a:rPr lang="ja-JP" altLang="en-US" smtClean="0"/>
              <a:pPr/>
              <a:t>‹#›</a:t>
            </a:fld>
            <a:endParaRPr lang="ja-JP" altLang="en-US" dirty="0"/>
          </a:p>
        </p:txBody>
      </p:sp>
    </p:spTree>
    <p:extLst>
      <p:ext uri="{BB962C8B-B14F-4D97-AF65-F5344CB8AC3E}">
        <p14:creationId xmlns:p14="http://schemas.microsoft.com/office/powerpoint/2010/main" val="389506338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7482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Tree>
    <p:extLst>
      <p:ext uri="{BB962C8B-B14F-4D97-AF65-F5344CB8AC3E}">
        <p14:creationId xmlns:p14="http://schemas.microsoft.com/office/powerpoint/2010/main" val="272433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02370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62342" y="450532"/>
            <a:ext cx="7215505" cy="1013460"/>
          </a:xfrm>
          <a:prstGeom prst="rect">
            <a:avLst/>
          </a:prstGeom>
        </p:spPr>
        <p:txBody>
          <a:bodyPr wrap="square" lIns="0" tIns="0" rIns="0" bIns="0">
            <a:spAutoFit/>
          </a:bodyPr>
          <a:lstStyle>
            <a:lvl1pPr>
              <a:defRPr sz="3200" b="0" i="0">
                <a:solidFill>
                  <a:srgbClr val="042BBE"/>
                </a:solidFill>
                <a:latin typeface="游ゴシック Medium"/>
                <a:cs typeface="游ゴシック Medium"/>
              </a:defRPr>
            </a:lvl1pPr>
          </a:lstStyle>
          <a:p>
            <a:endParaRPr/>
          </a:p>
        </p:txBody>
      </p:sp>
      <p:sp>
        <p:nvSpPr>
          <p:cNvPr id="3" name="Holder 3"/>
          <p:cNvSpPr>
            <a:spLocks noGrp="1"/>
          </p:cNvSpPr>
          <p:nvPr>
            <p:ph type="body" idx="1"/>
          </p:nvPr>
        </p:nvSpPr>
        <p:spPr>
          <a:xfrm>
            <a:off x="1021714" y="2035502"/>
            <a:ext cx="4749165" cy="1551304"/>
          </a:xfrm>
          <a:prstGeom prst="rect">
            <a:avLst/>
          </a:prstGeom>
        </p:spPr>
        <p:txBody>
          <a:bodyPr wrap="square" lIns="0" tIns="0" rIns="0" bIns="0">
            <a:spAutoFit/>
          </a:bodyPr>
          <a:lstStyle>
            <a:lvl1pPr>
              <a:defRPr sz="2750" b="0" i="0">
                <a:solidFill>
                  <a:schemeClr val="tx1"/>
                </a:solidFill>
                <a:latin typeface="游ゴシック Medium"/>
                <a:cs typeface="游ゴシック Medium"/>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E9F7FF"/>
            </a:gs>
            <a:gs pos="100000">
              <a:srgbClr val="CCECFF"/>
            </a:gs>
          </a:gsLst>
          <a:lin ang="2700000" scaled="1"/>
        </a:gradFill>
        <a:effectLst/>
      </p:bgPr>
    </p:bg>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223837" y="6519863"/>
            <a:ext cx="8640000" cy="0"/>
          </a:xfrm>
          <a:prstGeom prst="line">
            <a:avLst/>
          </a:prstGeom>
          <a:noFill/>
          <a:ln w="57150" cmpd="thinThick">
            <a:solidFill>
              <a:srgbClr val="7F00AC">
                <a:alpha val="46001"/>
              </a:srgbClr>
            </a:solidFill>
            <a:round/>
            <a:headEnd/>
            <a:tailEnd/>
          </a:ln>
          <a:effectLst/>
        </p:spPr>
        <p:txBody>
          <a:bodyPr wrap="none" anchor="ctr"/>
          <a:lstStyle/>
          <a:p>
            <a:pPr>
              <a:defRPr/>
            </a:pPr>
            <a:endParaRPr lang="ja-JP" altLang="en-US">
              <a:effectLst>
                <a:outerShdw blurRad="38100" dist="38100" dir="2700000" algn="tl">
                  <a:srgbClr val="000000">
                    <a:alpha val="43137"/>
                  </a:srgbClr>
                </a:outerShdw>
              </a:effectLst>
              <a:latin typeface="Times" charset="0"/>
              <a:ea typeface="Osaka" charset="-128"/>
              <a:cs typeface="+mn-cs"/>
            </a:endParaRPr>
          </a:p>
        </p:txBody>
      </p:sp>
    </p:spTree>
    <p:extLst>
      <p:ext uri="{BB962C8B-B14F-4D97-AF65-F5344CB8AC3E}">
        <p14:creationId xmlns:p14="http://schemas.microsoft.com/office/powerpoint/2010/main" val="2324636878"/>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kumimoji="1" sz="4400">
          <a:solidFill>
            <a:schemeClr val="tx2"/>
          </a:solidFill>
          <a:latin typeface="+mj-lt"/>
          <a:ea typeface="+mj-ea"/>
          <a:cs typeface="Osaka" charset="0"/>
        </a:defRPr>
      </a:lvl1pPr>
      <a:lvl2pPr algn="ctr" rtl="0" eaLnBrk="0" fontAlgn="base" hangingPunct="0">
        <a:spcBef>
          <a:spcPct val="0"/>
        </a:spcBef>
        <a:spcAft>
          <a:spcPct val="0"/>
        </a:spcAft>
        <a:defRPr kumimoji="1" sz="4400">
          <a:solidFill>
            <a:schemeClr val="tx2"/>
          </a:solidFill>
          <a:latin typeface="Times" charset="0"/>
          <a:ea typeface="Osaka" charset="-128"/>
          <a:cs typeface="Osaka" charset="0"/>
        </a:defRPr>
      </a:lvl2pPr>
      <a:lvl3pPr algn="ctr" rtl="0" eaLnBrk="0" fontAlgn="base" hangingPunct="0">
        <a:spcBef>
          <a:spcPct val="0"/>
        </a:spcBef>
        <a:spcAft>
          <a:spcPct val="0"/>
        </a:spcAft>
        <a:defRPr kumimoji="1" sz="4400">
          <a:solidFill>
            <a:schemeClr val="tx2"/>
          </a:solidFill>
          <a:latin typeface="Times" charset="0"/>
          <a:ea typeface="Osaka" charset="-128"/>
          <a:cs typeface="Osaka" charset="0"/>
        </a:defRPr>
      </a:lvl3pPr>
      <a:lvl4pPr algn="ctr" rtl="0" eaLnBrk="0" fontAlgn="base" hangingPunct="0">
        <a:spcBef>
          <a:spcPct val="0"/>
        </a:spcBef>
        <a:spcAft>
          <a:spcPct val="0"/>
        </a:spcAft>
        <a:defRPr kumimoji="1" sz="4400">
          <a:solidFill>
            <a:schemeClr val="tx2"/>
          </a:solidFill>
          <a:latin typeface="Times" charset="0"/>
          <a:ea typeface="Osaka" charset="-128"/>
          <a:cs typeface="Osaka" charset="0"/>
        </a:defRPr>
      </a:lvl4pPr>
      <a:lvl5pPr algn="ctr" rtl="0" eaLnBrk="0" fontAlgn="base" hangingPunct="0">
        <a:spcBef>
          <a:spcPct val="0"/>
        </a:spcBef>
        <a:spcAft>
          <a:spcPct val="0"/>
        </a:spcAft>
        <a:defRPr kumimoji="1" sz="4400">
          <a:solidFill>
            <a:schemeClr val="tx2"/>
          </a:solidFill>
          <a:latin typeface="Times" charset="0"/>
          <a:ea typeface="Osaka" charset="-128"/>
          <a:cs typeface="Osaka" charset="0"/>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Osaka"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Osaka"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Osaka"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Osak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Osaka" charset="0"/>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bodyPr>
          <a:lstStyle/>
          <a:p>
            <a:pPr lvl="0" rtl="0"/>
            <a:r>
              <a:rPr lang="mn"/>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lvl="0" rtl="0"/>
            <a:r>
              <a:rPr lang="mn"/>
              <a:t>マスタ テキストの書式設定</a:t>
            </a:r>
            <a:endParaRPr lang="en-US" altLang="ja-JP"/>
          </a:p>
          <a:p>
            <a:pPr lvl="1" rtl="0"/>
            <a:r>
              <a:rPr lang="mn"/>
              <a:t>第 2 レベル</a:t>
            </a:r>
            <a:endParaRPr lang="en-US" altLang="ja-JP"/>
          </a:p>
          <a:p>
            <a:pPr lvl="2" rtl="0"/>
            <a:r>
              <a:rPr lang="mn"/>
              <a:t>第 3 レベル</a:t>
            </a:r>
            <a:endParaRPr lang="en-US" altLang="ja-JP"/>
          </a:p>
          <a:p>
            <a:pPr lvl="3" rtl="0"/>
            <a:r>
              <a:rPr lang="mn"/>
              <a:t>第 4 レベル</a:t>
            </a:r>
            <a:endParaRPr lang="en-US" altLang="ja-JP"/>
          </a:p>
          <a:p>
            <a:pPr lvl="4" rtl="0"/>
            <a:r>
              <a:rPr lang="mn"/>
              <a:t>第 5 レベル</a:t>
            </a:r>
          </a:p>
        </p:txBody>
      </p:sp>
      <p:sp>
        <p:nvSpPr>
          <p:cNvPr id="42199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eaLnBrk="0" hangingPunct="0">
              <a:defRPr kumimoji="0" sz="1400" b="0">
                <a:solidFill>
                  <a:schemeClr val="tx1"/>
                </a:solidFill>
                <a:latin typeface="+mn-lt"/>
                <a:ea typeface="+mn-ea"/>
                <a:cs typeface="+mn-cs"/>
              </a:defRPr>
            </a:lvl1pPr>
          </a:lstStyle>
          <a:p>
            <a:pPr rtl="0">
              <a:defRPr/>
            </a:pPr>
            <a:endParaRPr lang="en-US" altLang="ja-JP" dirty="0"/>
          </a:p>
        </p:txBody>
      </p:sp>
      <p:sp>
        <p:nvSpPr>
          <p:cNvPr id="42199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ctr" eaLnBrk="0" hangingPunct="0">
              <a:defRPr kumimoji="0" sz="1400" b="0">
                <a:solidFill>
                  <a:schemeClr val="tx1"/>
                </a:solidFill>
                <a:latin typeface="+mn-lt"/>
                <a:ea typeface="+mn-ea"/>
                <a:cs typeface="+mn-cs"/>
              </a:defRPr>
            </a:lvl1pPr>
          </a:lstStyle>
          <a:p>
            <a:pPr rtl="0">
              <a:defRPr/>
            </a:pPr>
            <a:endParaRPr lang="en-US" altLang="ja-JP" dirty="0"/>
          </a:p>
        </p:txBody>
      </p:sp>
      <p:sp>
        <p:nvSpPr>
          <p:cNvPr id="42199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eaLnBrk="0" hangingPunct="0">
              <a:defRPr kumimoji="0" sz="1400" b="0">
                <a:solidFill>
                  <a:schemeClr val="tx1"/>
                </a:solidFill>
                <a:latin typeface="+mn-lt"/>
                <a:ea typeface="+mn-ea"/>
                <a:cs typeface="+mn-cs"/>
              </a:defRPr>
            </a:lvl1pPr>
          </a:lstStyle>
          <a:p>
            <a:pPr rtl="0">
              <a:defRPr/>
            </a:pPr>
            <a:fld id="{4F2DC97C-2C44-4072-9756-64C87F03B931}" type="slidenum">
              <a:rPr lang="en-US" altLang="ja-JP"/>
              <a:pPr>
                <a:defRPr/>
              </a:pPr>
              <a:t>‹#›</a:t>
            </a:fld>
            <a:endParaRPr lang="en-US" altLang="ja-JP" dirty="0"/>
          </a:p>
        </p:txBody>
      </p:sp>
    </p:spTree>
    <p:extLst>
      <p:ext uri="{BB962C8B-B14F-4D97-AF65-F5344CB8AC3E}">
        <p14:creationId xmlns:p14="http://schemas.microsoft.com/office/powerpoint/2010/main" val="21654379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Osaka" charset="-128"/>
          <a:cs typeface="Osaka" charset="-128"/>
        </a:defRPr>
      </a:lvl2pPr>
      <a:lvl3pPr algn="ctr" rtl="0" fontAlgn="base">
        <a:spcBef>
          <a:spcPct val="0"/>
        </a:spcBef>
        <a:spcAft>
          <a:spcPct val="0"/>
        </a:spcAft>
        <a:defRPr kumimoji="1" sz="4400">
          <a:solidFill>
            <a:schemeClr val="tx2"/>
          </a:solidFill>
          <a:latin typeface="Arial" charset="0"/>
          <a:ea typeface="Osaka" charset="-128"/>
          <a:cs typeface="Osaka" charset="-128"/>
        </a:defRPr>
      </a:lvl3pPr>
      <a:lvl4pPr algn="ctr" rtl="0" fontAlgn="base">
        <a:spcBef>
          <a:spcPct val="0"/>
        </a:spcBef>
        <a:spcAft>
          <a:spcPct val="0"/>
        </a:spcAft>
        <a:defRPr kumimoji="1" sz="4400">
          <a:solidFill>
            <a:schemeClr val="tx2"/>
          </a:solidFill>
          <a:latin typeface="Arial" charset="0"/>
          <a:ea typeface="Osaka" charset="-128"/>
          <a:cs typeface="Osaka" charset="-128"/>
        </a:defRPr>
      </a:lvl4pPr>
      <a:lvl5pPr algn="ctr" rtl="0" fontAlgn="base">
        <a:spcBef>
          <a:spcPct val="0"/>
        </a:spcBef>
        <a:spcAft>
          <a:spcPct val="0"/>
        </a:spcAft>
        <a:defRPr kumimoji="1"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cs typeface="+mn-cs"/>
        </a:defRPr>
      </a:lvl2pPr>
      <a:lvl3pPr marL="1143000" indent="-228600" algn="l" rtl="0" fontAlgn="base">
        <a:spcBef>
          <a:spcPct val="20000"/>
        </a:spcBef>
        <a:spcAft>
          <a:spcPct val="0"/>
        </a:spcAft>
        <a:buChar char="•"/>
        <a:defRPr kumimoji="1" sz="2400">
          <a:solidFill>
            <a:schemeClr val="tx1"/>
          </a:solidFill>
          <a:latin typeface="+mn-lt"/>
          <a:ea typeface="+mn-ea"/>
          <a:cs typeface="+mn-cs"/>
        </a:defRPr>
      </a:lvl3pPr>
      <a:lvl4pPr marL="1600200" indent="-228600" algn="l" rtl="0" fontAlgn="base">
        <a:spcBef>
          <a:spcPct val="20000"/>
        </a:spcBef>
        <a:spcAft>
          <a:spcPct val="0"/>
        </a:spcAft>
        <a:buChar char="–"/>
        <a:defRPr kumimoji="1" sz="2000">
          <a:solidFill>
            <a:schemeClr val="tx1"/>
          </a:solidFill>
          <a:latin typeface="+mn-lt"/>
          <a:ea typeface="+mn-ea"/>
          <a:cs typeface="+mn-cs"/>
        </a:defRPr>
      </a:lvl4pPr>
      <a:lvl5pPr marL="2057400" indent="-228600" algn="l" rtl="0" fontAlgn="base">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mn"/>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63B6DF1-2FB3-0540-9D2E-A281609B32D0}" type="datetimeFigureOut">
              <a:rPr kumimoji="1" lang="ja-JP" altLang="en-US" smtClean="0"/>
              <a:t>2024/9/23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7BDE7F2C-2C19-434B-8C63-845348D103B2}" type="slidenum">
              <a:rPr kumimoji="1" lang="ja-JP" altLang="en-US" smtClean="0"/>
              <a:t>‹#›</a:t>
            </a:fld>
            <a:endParaRPr kumimoji="1" lang="ja-JP" altLang="en-US"/>
          </a:p>
        </p:txBody>
      </p:sp>
    </p:spTree>
    <p:extLst>
      <p:ext uri="{BB962C8B-B14F-4D97-AF65-F5344CB8AC3E}">
        <p14:creationId xmlns:p14="http://schemas.microsoft.com/office/powerpoint/2010/main" val="216997065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E9F7FF"/>
            </a:gs>
            <a:gs pos="100000">
              <a:srgbClr val="CCECFF"/>
            </a:gs>
          </a:gsLst>
          <a:lin ang="2700000" scaled="1"/>
        </a:gradFill>
        <a:effectLst/>
      </p:bgPr>
    </p:bg>
    <p:spTree>
      <p:nvGrpSpPr>
        <p:cNvPr id="1" name=""/>
        <p:cNvGrpSpPr/>
        <p:nvPr/>
      </p:nvGrpSpPr>
      <p:grpSpPr>
        <a:xfrm>
          <a:off x="0" y="0"/>
          <a:ext cx="0" cy="0"/>
          <a:chOff x="0" y="0"/>
          <a:chExt cx="0" cy="0"/>
        </a:xfrm>
      </p:grpSpPr>
      <p:sp>
        <p:nvSpPr>
          <p:cNvPr id="1028" name="Line 4"/>
          <p:cNvSpPr>
            <a:spLocks noChangeShapeType="1"/>
          </p:cNvSpPr>
          <p:nvPr userDrawn="1"/>
        </p:nvSpPr>
        <p:spPr bwMode="auto">
          <a:xfrm>
            <a:off x="273174" y="6529263"/>
            <a:ext cx="8604000" cy="0"/>
          </a:xfrm>
          <a:prstGeom prst="line">
            <a:avLst/>
          </a:prstGeom>
          <a:noFill/>
          <a:ln w="57150" cmpd="thinThick">
            <a:solidFill>
              <a:srgbClr val="7F00AC">
                <a:alpha val="45882"/>
              </a:srgbClr>
            </a:solidFill>
            <a:round/>
            <a:headEnd/>
            <a:tailEnd/>
          </a:ln>
        </p:spPr>
        <p:txBody>
          <a:bodyPr wrap="none" rtlCol="0" anchor="ctr"/>
          <a:lstStyle/>
          <a:p>
            <a:pPr rtl="0" fontAlgn="base">
              <a:spcBef>
                <a:spcPct val="0"/>
              </a:spcBef>
              <a:spcAft>
                <a:spcPct val="0"/>
              </a:spcAft>
              <a:defRPr/>
            </a:pPr>
            <a:endParaRPr kumimoji="0" lang="ja-JP" altLang="en-US" sz="2400" b="1">
              <a:solidFill>
                <a:srgbClr val="000000"/>
              </a:solidFill>
              <a:latin typeface="Arial" pitchFamily="34" charset="0"/>
              <a:ea typeface="ＭＳ Ｐゴシック" pitchFamily="50" charset="-128"/>
            </a:endParaRPr>
          </a:p>
        </p:txBody>
      </p:sp>
      <p:sp>
        <p:nvSpPr>
          <p:cNvPr id="2" name="スライド番号プレースホルダー 1"/>
          <p:cNvSpPr>
            <a:spLocks noGrp="1"/>
          </p:cNvSpPr>
          <p:nvPr>
            <p:ph type="sldNum" sz="quarter" idx="4"/>
          </p:nvPr>
        </p:nvSpPr>
        <p:spPr>
          <a:xfrm>
            <a:off x="8086725" y="6587489"/>
            <a:ext cx="1009650" cy="232412"/>
          </a:xfrm>
          <a:prstGeom prst="rect">
            <a:avLst/>
          </a:prstGeom>
        </p:spPr>
        <p:txBody>
          <a:bodyPr vert="horz" lIns="91440" tIns="45720" rIns="91440" bIns="45720" rtlCol="0" anchor="ctr"/>
          <a:lstStyle>
            <a:lvl1pPr algn="r">
              <a:defRPr sz="1400">
                <a:solidFill>
                  <a:schemeClr val="tx1">
                    <a:tint val="75000"/>
                  </a:schemeClr>
                </a:solidFill>
                <a:latin typeface="Arial" panose="020B0604020202020204" pitchFamily="34" charset="0"/>
                <a:cs typeface="Arial" panose="020B0604020202020204" pitchFamily="34" charset="0"/>
              </a:defRPr>
            </a:lvl1pPr>
          </a:lstStyle>
          <a:p>
            <a:pPr rtl="0"/>
            <a:fld id="{67C5D957-ECE8-48A4-BFCC-3232C5C17E0B}" type="slidenum">
              <a:rPr lang="ja-JP" altLang="en-US" smtClean="0"/>
              <a:pPr/>
              <a:t>‹#›</a:t>
            </a:fld>
            <a:endParaRPr lang="ja-JP" altLang="en-US" dirty="0"/>
          </a:p>
        </p:txBody>
      </p:sp>
    </p:spTree>
    <p:extLst>
      <p:ext uri="{BB962C8B-B14F-4D97-AF65-F5344CB8AC3E}">
        <p14:creationId xmlns:p14="http://schemas.microsoft.com/office/powerpoint/2010/main" val="89762595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Osaka"/>
        </a:defRPr>
      </a:lvl1pPr>
      <a:lvl2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2pPr>
      <a:lvl3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3pPr>
      <a:lvl4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4pPr>
      <a:lvl5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Osaka"/>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Osaka"/>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Osak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410774-878F-844D-CC20-BBF19CD54A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mn"/>
              <a:t>マスター タイトルの書式設定</a:t>
            </a:r>
          </a:p>
        </p:txBody>
      </p:sp>
      <p:sp>
        <p:nvSpPr>
          <p:cNvPr id="3" name="テキスト プレースホルダー 2">
            <a:extLst>
              <a:ext uri="{FF2B5EF4-FFF2-40B4-BE49-F238E27FC236}">
                <a16:creationId xmlns:a16="http://schemas.microsoft.com/office/drawing/2014/main" id="{6C05B8C4-22C7-AE2B-4260-C1169016DD7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4" name="日付プレースホルダー 3">
            <a:extLst>
              <a:ext uri="{FF2B5EF4-FFF2-40B4-BE49-F238E27FC236}">
                <a16:creationId xmlns:a16="http://schemas.microsoft.com/office/drawing/2014/main" id="{BE1F0B97-386D-4620-7AF1-F9B1D9F6756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rtl="0"/>
            <a:fld id="{EAAEF774-C35B-4D4B-957D-4F3C4642CD46}" type="datetimeFigureOut">
              <a:rPr kumimoji="1" lang="ja-JP" altLang="en-US" smtClean="0"/>
              <a:t>2024/9/23</a:t>
            </a:fld>
            <a:endParaRPr kumimoji="1" lang="ja-JP" altLang="en-US"/>
          </a:p>
        </p:txBody>
      </p:sp>
      <p:sp>
        <p:nvSpPr>
          <p:cNvPr id="5" name="フッター プレースホルダー 4">
            <a:extLst>
              <a:ext uri="{FF2B5EF4-FFF2-40B4-BE49-F238E27FC236}">
                <a16:creationId xmlns:a16="http://schemas.microsoft.com/office/drawing/2014/main" id="{9B7ECEE6-2467-C559-EEB1-8EC65B24C42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rtl="0"/>
            <a:endParaRPr kumimoji="1" lang="ja-JP" altLang="en-US"/>
          </a:p>
        </p:txBody>
      </p:sp>
      <p:sp>
        <p:nvSpPr>
          <p:cNvPr id="6" name="スライド番号プレースホルダー 5">
            <a:extLst>
              <a:ext uri="{FF2B5EF4-FFF2-40B4-BE49-F238E27FC236}">
                <a16:creationId xmlns:a16="http://schemas.microsoft.com/office/drawing/2014/main" id="{14E26FA7-0698-4F02-5562-D6F92CD06A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rtl="0"/>
            <a:fld id="{67C5D957-ECE8-48A4-BFCC-3232C5C17E0B}" type="slidenum">
              <a:rPr lang="ja-JP" altLang="en-US" smtClean="0"/>
              <a:pPr/>
              <a:t>‹#›</a:t>
            </a:fld>
            <a:endParaRPr lang="ja-JP" altLang="en-US" dirty="0"/>
          </a:p>
        </p:txBody>
      </p:sp>
    </p:spTree>
    <p:extLst>
      <p:ext uri="{BB962C8B-B14F-4D97-AF65-F5344CB8AC3E}">
        <p14:creationId xmlns:p14="http://schemas.microsoft.com/office/powerpoint/2010/main" val="22444685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メイリオ" panose="020B0604030504040204" pitchFamily="50" charset="-128"/>
          <a:ea typeface="メイリオ" panose="020B0604030504040204" pitchFamily="50"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メイリオ" panose="020B0604030504040204" pitchFamily="50" charset="-128"/>
          <a:ea typeface="メイリオ" panose="020B0604030504040204" pitchFamily="50"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メイリオ" panose="020B0604030504040204" pitchFamily="50" charset="-128"/>
          <a:ea typeface="メイリオ" panose="020B0604030504040204" pitchFamily="50"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メイリオ" panose="020B0604030504040204" pitchFamily="50" charset="-128"/>
          <a:ea typeface="メイリオ" panose="020B0604030504040204" pitchFamily="50"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メイリオ" panose="020B0604030504040204" pitchFamily="50" charset="-128"/>
          <a:ea typeface="メイリオ"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7165" y="1066800"/>
            <a:ext cx="8134984" cy="3091231"/>
          </a:xfrm>
          <a:prstGeom prst="rect">
            <a:avLst/>
          </a:prstGeom>
        </p:spPr>
        <p:txBody>
          <a:bodyPr vert="horz" wrap="square" lIns="0" tIns="13335" rIns="0" bIns="0" rtlCol="0">
            <a:spAutoFit/>
          </a:bodyPr>
          <a:lstStyle/>
          <a:p>
            <a:pPr algn="ctr">
              <a:lnSpc>
                <a:spcPct val="100000"/>
              </a:lnSpc>
              <a:spcBef>
                <a:spcPts val="105"/>
              </a:spcBef>
            </a:pPr>
            <a:r>
              <a:rPr lang="mn-MN" altLang="ja-JP" sz="4000" b="0" i="0" dirty="0">
                <a:solidFill>
                  <a:srgbClr val="000000"/>
                </a:solidFill>
                <a:effectLst/>
                <a:latin typeface="メイリオ" panose="020B0604030504040204" pitchFamily="50" charset="-128"/>
                <a:ea typeface="メイリオ" panose="020B0604030504040204" pitchFamily="50" charset="-128"/>
              </a:rPr>
              <a:t>Япон Улсын Эмнэл зүйн сургалтын тогтолцооны товч танилцуулга, сургалтын чанарын үнэлгээ болон сайжруулалтын үйл ажиллагаа</a:t>
            </a:r>
            <a:endParaRPr sz="2800" dirty="0">
              <a:latin typeface="メイリオ" panose="020B0604030504040204" pitchFamily="50" charset="-128"/>
              <a:ea typeface="メイリオ" panose="020B0604030504040204" pitchFamily="50" charset="-128"/>
              <a:cs typeface="游ゴシック Medium"/>
            </a:endParaRPr>
          </a:p>
        </p:txBody>
      </p:sp>
      <p:sp>
        <p:nvSpPr>
          <p:cNvPr id="5" name="object 5"/>
          <p:cNvSpPr txBox="1"/>
          <p:nvPr/>
        </p:nvSpPr>
        <p:spPr>
          <a:xfrm>
            <a:off x="609600" y="4724400"/>
            <a:ext cx="7725092" cy="1577355"/>
          </a:xfrm>
          <a:prstGeom prst="rect">
            <a:avLst/>
          </a:prstGeom>
        </p:spPr>
        <p:txBody>
          <a:bodyPr vert="horz" wrap="square" lIns="0" tIns="12700" rIns="0" bIns="0" rtlCol="0">
            <a:spAutoFit/>
          </a:bodyPr>
          <a:lstStyle/>
          <a:p>
            <a:pPr marL="12700" algn="ctr">
              <a:spcBef>
                <a:spcPts val="100"/>
              </a:spcBef>
            </a:pPr>
            <a:r>
              <a:rPr lang="mn-MN" altLang="ja-JP" sz="2000" b="0" spc="-40" dirty="0" err="1">
                <a:solidFill>
                  <a:srgbClr val="3A3838"/>
                </a:solidFill>
                <a:latin typeface="メイリオ" panose="020B0604030504040204" pitchFamily="50" charset="-128"/>
                <a:ea typeface="メイリオ" panose="020B0604030504040204" pitchFamily="50" charset="-128"/>
                <a:cs typeface="游ゴシック Medium"/>
              </a:rPr>
              <a:t>Цүкүба</a:t>
            </a:r>
            <a:r>
              <a:rPr lang="mn-MN" altLang="ja-JP" sz="2000" b="0" spc="-40" dirty="0">
                <a:solidFill>
                  <a:srgbClr val="3A3838"/>
                </a:solidFill>
                <a:latin typeface="メイリオ" panose="020B0604030504040204" pitchFamily="50" charset="-128"/>
                <a:ea typeface="メイリオ" panose="020B0604030504040204" pitchFamily="50" charset="-128"/>
                <a:cs typeface="游ゴシック Medium"/>
              </a:rPr>
              <a:t> Их сургуулийн Анагаах ухааны факультет </a:t>
            </a:r>
          </a:p>
          <a:p>
            <a:pPr marL="12700" algn="ctr">
              <a:spcBef>
                <a:spcPts val="100"/>
              </a:spcBef>
            </a:pPr>
            <a:r>
              <a:rPr lang="mn-MN" altLang="ja-JP" sz="2000" b="0" spc="-40" dirty="0">
                <a:solidFill>
                  <a:srgbClr val="3A3838"/>
                </a:solidFill>
                <a:latin typeface="メイリオ" panose="020B0604030504040204" pitchFamily="50" charset="-128"/>
                <a:ea typeface="メイリオ" panose="020B0604030504040204" pitchFamily="50" charset="-128"/>
                <a:cs typeface="游ゴシック Medium"/>
              </a:rPr>
              <a:t>Бүс нутгийн Эрүүл мэндийн тусламж үйлчилгээний боловсролын </a:t>
            </a:r>
            <a:r>
              <a:rPr lang="ru-RU" altLang="ja-JP" sz="2000" b="0" spc="-40" dirty="0">
                <a:solidFill>
                  <a:srgbClr val="3A3838"/>
                </a:solidFill>
                <a:latin typeface="メイリオ" panose="020B0604030504040204" pitchFamily="50" charset="-128"/>
                <a:ea typeface="メイリオ" panose="020B0604030504040204" pitchFamily="50" charset="-128"/>
                <a:cs typeface="游ゴシック Medium"/>
              </a:rPr>
              <a:t>Профессор</a:t>
            </a:r>
            <a:r>
              <a:rPr lang="mn-MN" altLang="ja-JP" sz="2000" spc="-40" dirty="0">
                <a:solidFill>
                  <a:srgbClr val="3A3838"/>
                </a:solidFill>
                <a:latin typeface="メイリオ" panose="020B0604030504040204" pitchFamily="50" charset="-128"/>
                <a:ea typeface="メイリオ" panose="020B0604030504040204" pitchFamily="50" charset="-128"/>
                <a:cs typeface="游ゴシック Medium"/>
              </a:rPr>
              <a:t>, </a:t>
            </a:r>
            <a:endParaRPr lang="af-ZA" altLang="ja-JP" sz="2000" spc="-40" dirty="0">
              <a:solidFill>
                <a:srgbClr val="3A3838"/>
              </a:solidFill>
              <a:latin typeface="メイリオ" panose="020B0604030504040204" pitchFamily="50" charset="-128"/>
              <a:ea typeface="メイリオ" panose="020B0604030504040204" pitchFamily="50" charset="-128"/>
              <a:cs typeface="游ゴシック Medium"/>
            </a:endParaRPr>
          </a:p>
          <a:p>
            <a:pPr marL="12700" algn="ctr">
              <a:spcBef>
                <a:spcPts val="100"/>
              </a:spcBef>
            </a:pPr>
            <a:r>
              <a:rPr lang="ru-RU" altLang="ja-JP" sz="2000" b="0" spc="-40" dirty="0">
                <a:solidFill>
                  <a:srgbClr val="3A3838"/>
                </a:solidFill>
                <a:latin typeface="メイリオ" panose="020B0604030504040204" pitchFamily="50" charset="-128"/>
                <a:ea typeface="メイリオ" panose="020B0604030504040204" pitchFamily="50" charset="-128"/>
                <a:cs typeface="游ゴシック Medium"/>
              </a:rPr>
              <a:t>Цукуба Их Сургуулийн харьяа Эмнэлгийн дэд захирал</a:t>
            </a:r>
            <a:endParaRPr lang="mn-MN" altLang="ja-JP" sz="2000" b="0" spc="-40" dirty="0">
              <a:solidFill>
                <a:srgbClr val="3A3838"/>
              </a:solidFill>
              <a:latin typeface="メイリオ" panose="020B0604030504040204" pitchFamily="50" charset="-128"/>
              <a:ea typeface="メイリオ" panose="020B0604030504040204" pitchFamily="50" charset="-128"/>
              <a:cs typeface="游ゴシック Medium"/>
            </a:endParaRPr>
          </a:p>
          <a:p>
            <a:pPr marL="12700" algn="ctr">
              <a:spcBef>
                <a:spcPts val="100"/>
              </a:spcBef>
            </a:pPr>
            <a:r>
              <a:rPr lang="mn-MN" altLang="ja-JP" sz="2000" b="0" spc="-40" dirty="0" err="1">
                <a:solidFill>
                  <a:srgbClr val="3A3838"/>
                </a:solidFill>
                <a:latin typeface="メイリオ" panose="020B0604030504040204" pitchFamily="50" charset="-128"/>
                <a:ea typeface="メイリオ" panose="020B0604030504040204" pitchFamily="50" charset="-128"/>
                <a:cs typeface="游ゴシック Medium"/>
              </a:rPr>
              <a:t>Маэно</a:t>
            </a:r>
            <a:r>
              <a:rPr lang="mn-MN" altLang="ja-JP" sz="2000" b="0" spc="-40" dirty="0">
                <a:solidFill>
                  <a:srgbClr val="3A3838"/>
                </a:solidFill>
                <a:latin typeface="メイリオ" panose="020B0604030504040204" pitchFamily="50" charset="-128"/>
                <a:ea typeface="メイリオ" panose="020B0604030504040204" pitchFamily="50" charset="-128"/>
                <a:cs typeface="游ゴシック Medium"/>
              </a:rPr>
              <a:t> </a:t>
            </a:r>
            <a:r>
              <a:rPr lang="mn-MN" altLang="ja-JP" sz="2000" b="0" spc="-40" dirty="0" err="1">
                <a:solidFill>
                  <a:srgbClr val="3A3838"/>
                </a:solidFill>
                <a:latin typeface="メイリオ" panose="020B0604030504040204" pitchFamily="50" charset="-128"/>
                <a:ea typeface="メイリオ" panose="020B0604030504040204" pitchFamily="50" charset="-128"/>
                <a:cs typeface="游ゴシック Medium"/>
              </a:rPr>
              <a:t>Тэцухиро</a:t>
            </a:r>
            <a:endParaRPr lang="mn-MN" altLang="ja-JP" sz="2000" b="0" spc="-40" dirty="0">
              <a:solidFill>
                <a:srgbClr val="3A3838"/>
              </a:solidFill>
              <a:latin typeface="メイリオ" panose="020B0604030504040204" pitchFamily="50" charset="-128"/>
              <a:ea typeface="メイリオ" panose="020B0604030504040204" pitchFamily="50" charset="-128"/>
              <a:cs typeface="游ゴシック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C93A35-C8D6-A216-07F7-20E62CA8F28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9CFDD815-CE15-E217-2F67-1161F5A09B8C}"/>
              </a:ext>
            </a:extLst>
          </p:cNvPr>
          <p:cNvSpPr>
            <a:spLocks noGrp="1"/>
          </p:cNvSpPr>
          <p:nvPr>
            <p:ph type="body" idx="1"/>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317E237B-8214-43E1-E6D3-0489A8FD505B}"/>
              </a:ext>
            </a:extLst>
          </p:cNvPr>
          <p:cNvSpPr txBox="1"/>
          <p:nvPr/>
        </p:nvSpPr>
        <p:spPr>
          <a:xfrm>
            <a:off x="24263" y="6492569"/>
            <a:ext cx="914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2024 оны 3 сарын 25-ны өдөр, Эмнэлгийн мэргэжилтний ёс зүйн зөвлөлийн Эмнэлзүйн сургалтын дэд хорооны материалаас авав </a:t>
            </a:r>
            <a:r>
              <a:rPr kumimoji="0" lang="en-US"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https://www.mhlw.go.jp/stf/shingi2/0000200876_00005.html</a:t>
            </a:r>
          </a:p>
        </p:txBody>
      </p:sp>
      <p:sp>
        <p:nvSpPr>
          <p:cNvPr id="7" name="TextBox 6">
            <a:extLst>
              <a:ext uri="{FF2B5EF4-FFF2-40B4-BE49-F238E27FC236}">
                <a16:creationId xmlns:a16="http://schemas.microsoft.com/office/drawing/2014/main" id="{0F6BFC92-743D-4F49-BCE2-7522C113EA43}"/>
              </a:ext>
            </a:extLst>
          </p:cNvPr>
          <p:cNvSpPr txBox="1"/>
          <p:nvPr/>
        </p:nvSpPr>
        <p:spPr>
          <a:xfrm>
            <a:off x="1" y="389536"/>
            <a:ext cx="9143999" cy="335989"/>
          </a:xfrm>
          <a:prstGeom prst="rect">
            <a:avLst/>
          </a:prstGeom>
          <a:solidFill>
            <a:srgbClr val="003B68"/>
          </a:solidFill>
        </p:spPr>
        <p:txBody>
          <a:bodyPr wrap="squar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mn-MN"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Бүс нутгийн эрүүл мэндийн тусламж үйлчилгээний сургалтын гол агуулга</a:t>
            </a: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8D3CF83-4533-44AD-B8A5-76322B2F7D1A}"/>
              </a:ext>
            </a:extLst>
          </p:cNvPr>
          <p:cNvSpPr txBox="1"/>
          <p:nvPr/>
        </p:nvSpPr>
        <p:spPr>
          <a:xfrm>
            <a:off x="8221" y="783278"/>
            <a:ext cx="6248399" cy="317203"/>
          </a:xfrm>
          <a:prstGeom prst="rect">
            <a:avLst/>
          </a:prstGeom>
          <a:solidFill>
            <a:srgbClr val="0070C0"/>
          </a:solidFill>
        </p:spPr>
        <p:txBody>
          <a:bodyPr wrap="squar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mn-MN"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Бүс нутгийн эрүүл мэндийн тусламж үйлчилгээний сургалтын хүрэх зорилт</a:t>
            </a:r>
            <a:endParaRPr kumimoji="0" lang="en-US"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CAE0D2F-B433-4B70-9037-C2B06750F973}"/>
              </a:ext>
            </a:extLst>
          </p:cNvPr>
          <p:cNvSpPr txBox="1"/>
          <p:nvPr/>
        </p:nvSpPr>
        <p:spPr>
          <a:xfrm>
            <a:off x="-3812" y="1029210"/>
            <a:ext cx="9131570" cy="778675"/>
          </a:xfrm>
          <a:prstGeom prst="rect">
            <a:avLst/>
          </a:prstGeom>
          <a:solidFill>
            <a:schemeClr val="bg1"/>
          </a:solidFill>
        </p:spPr>
        <p:txBody>
          <a:bodyPr wrap="square"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В</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Эмнэлгийн үндсэн үйлчилгээ</a:t>
            </a:r>
          </a:p>
          <a:p>
            <a:pPr marL="0" marR="0" lvl="0" indent="0" defTabSz="914400" eaLnBrk="1" fontAlgn="auto" latinLnBrk="0" hangingPunct="1">
              <a:lnSpc>
                <a:spcPts val="12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Бүс нутгийн эмнэлгийн тусламж үйлчилгээ</a:t>
            </a:r>
          </a:p>
          <a:p>
            <a:pPr marL="0" marR="0" lvl="0" indent="0" defTabSz="914400" eaLnBrk="1" fontAlgn="auto" latinLnBrk="0" hangingPunct="1">
              <a:lnSpc>
                <a:spcPts val="12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Бүс нутгийн эмнэлгийн тусламж үйлчилгээний онцлог болон бүс нутгийн цогц асаргааны гол агуулга, механизмыг ойлгож, эрүүл мэнд, асаргаа сувилгаа, нийгмийн халамжийн төрөл бүрийн байгууламж, байгууллагатай хамтран ажиллана.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48A65FB-7514-423C-9BEE-D3100E384217}"/>
              </a:ext>
            </a:extLst>
          </p:cNvPr>
          <p:cNvSpPr txBox="1"/>
          <p:nvPr/>
        </p:nvSpPr>
        <p:spPr>
          <a:xfrm>
            <a:off x="24263" y="1702779"/>
            <a:ext cx="8867074" cy="317203"/>
          </a:xfrm>
          <a:prstGeom prst="rect">
            <a:avLst/>
          </a:prstGeom>
          <a:solidFill>
            <a:srgbClr val="0070C0"/>
          </a:solidFill>
        </p:spPr>
        <p:txBody>
          <a:bodyPr wrap="square" rtlCol="0">
            <a:spAutoFit/>
          </a:bodyPr>
          <a:lstStyle/>
          <a:p>
            <a:pPr marL="0" marR="0" lvl="0" indent="0" algn="l" defTabSz="914400" eaLnBrk="1" fontAlgn="auto" latinLnBrk="0" hangingPunct="1">
              <a:lnSpc>
                <a:spcPts val="1900"/>
              </a:lnSpc>
              <a:spcBef>
                <a:spcPts val="0"/>
              </a:spcBef>
              <a:spcAft>
                <a:spcPts val="0"/>
              </a:spcAft>
              <a:buClrTx/>
              <a:buSzTx/>
              <a:buFontTx/>
              <a:buNone/>
              <a:tabLst/>
              <a:defRPr/>
            </a:pPr>
            <a:r>
              <a:rPr kumimoji="0" lang="mn-MN"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Бүс нутгийн эрүүл мэндийн тусламж үйлчилгээний сургалтыг зохион байгуулах байгууламж, сургалтын агуулга</a:t>
            </a:r>
            <a:endParaRPr kumimoji="0" lang="en-US"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074CF0D-07C1-4F13-938E-E2B2E9B25C9A}"/>
              </a:ext>
            </a:extLst>
          </p:cNvPr>
          <p:cNvSpPr txBox="1"/>
          <p:nvPr/>
        </p:nvSpPr>
        <p:spPr>
          <a:xfrm>
            <a:off x="24263" y="2014588"/>
            <a:ext cx="9043537" cy="1632242"/>
          </a:xfrm>
          <a:prstGeom prst="rect">
            <a:avLst/>
          </a:prstGeom>
          <a:solidFill>
            <a:schemeClr val="bg1"/>
          </a:solidFill>
        </p:spPr>
        <p:txBody>
          <a:bodyPr wrap="square" rtlCol="0">
            <a:spAutoFit/>
          </a:bodyPr>
          <a:lstStyle/>
          <a:p>
            <a:pPr marL="0" marR="0" lvl="0" indent="0" algn="just"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15. Бүс нутгийн эрүүл мэндийн тусламж үйлчилгээний тухайд үр дүнтэй удирдлага дор </a:t>
            </a:r>
            <a:r>
              <a:rPr kumimoji="0" lang="mn-MN" sz="11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өвчтний өдөр тутмын амьдрал, оршин суух орон нутгийн онцлогт тохирсон эмчилгээний тусламж үйлчилгээ (гэрээр авах эмнэлгийн тусламж үйлчилгээ хамаарна)-ний талаар ойлголттой болж, практик дээр суралцах гэсэн үзэл бодол</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 үндэслэн </a:t>
            </a:r>
            <a:r>
              <a:rPr kumimoji="0" lang="mn-MN" sz="11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алслагдмал болон аралын бүсийн эмнэлгийн байгууллага, зөвшөөрөгдсөн хэвтэн эмчлүүлэх орны тоо 200 хүртэлх эмнэлэг, клиник</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ийг тухай бүрд нь сонгон сургалт явуулна. Мөн сургалт зохион байгуулахад өгөөжтэй байгууламж, жишээлбэл Эрүүл мэндийн төв дээр 1-2 өдөр орчмын дадлага хийсэн ч болно.</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агуулгад </a:t>
            </a:r>
            <a:r>
              <a:rPr kumimoji="0" lang="mn-MN" sz="11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Амбулатори дахь дадлага болон гэрээр авах эмнэлгийн тусламж үйлчилгээний сургалтыг оруулдаг</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Харин бүс нутгийн эмнэлгийн тусламжаас гадна гэрээр эмнэлгийн тусламж үйлчилгээ үзүүлэх сургалт явуулах тохиолдолд заавал гэрээр эмнэлгийн тусламж үйлчилгээний сургалт зохион байгуулахыг шаардахгүй. Амбулаторын сургалт зохион байгуулах тохиолдолд архаг үе шат болон эдгэрлийн үе шатны тасаг дахь сургалтыг оролцуулна. Эрүүл мэндийн тусламж үйлчилгээ, асаргаа сувилгаа, эрүүл мэндийн хамгаалал, халамжтай холбоотой төрөл бүрийн байгууламж, байгууллагатай уялдаа холбоотой байж бүс нутгийн цогц эмчилгээг бодитоор сурах боломжоор хангана. Мөн сургалт зохион байгуулах эмнэлэг, эрүүл мэндийн төвийн тухайд аймаг муж бүрийн Бүс нутгийн эмнэлгийн тусламж үйлчилгээний зөвлөл, бусад холбогдох олон нийтийн байгууллагын саналыг тусгах зэргээр тухайн бүс нутгийн нөхцөл байдлын харгалзан сонгоход анхаарч ажиллана.  </a:t>
            </a:r>
          </a:p>
        </p:txBody>
      </p:sp>
      <p:sp>
        <p:nvSpPr>
          <p:cNvPr id="11" name="TextBox 10">
            <a:extLst>
              <a:ext uri="{FF2B5EF4-FFF2-40B4-BE49-F238E27FC236}">
                <a16:creationId xmlns:a16="http://schemas.microsoft.com/office/drawing/2014/main" id="{46591B6A-C867-46F5-BEF5-A81E418BC832}"/>
              </a:ext>
            </a:extLst>
          </p:cNvPr>
          <p:cNvSpPr txBox="1"/>
          <p:nvPr/>
        </p:nvSpPr>
        <p:spPr>
          <a:xfrm>
            <a:off x="382452" y="3602326"/>
            <a:ext cx="5859179" cy="317203"/>
          </a:xfrm>
          <a:prstGeom prst="rect">
            <a:avLst/>
          </a:prstGeom>
          <a:solidFill>
            <a:srgbClr val="0070C0"/>
          </a:solidFill>
        </p:spPr>
        <p:txBody>
          <a:bodyPr wrap="squar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mn-MN"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Бүс нутгийн эмнэлгийн тусламж үйлчилгээний сургалтын хугацаа</a:t>
            </a:r>
            <a:endParaRPr kumimoji="0" lang="en-US"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183006CB-D84D-464D-A7FC-B8CB3DFE5A3F}"/>
              </a:ext>
            </a:extLst>
          </p:cNvPr>
          <p:cNvSpPr txBox="1"/>
          <p:nvPr/>
        </p:nvSpPr>
        <p:spPr>
          <a:xfrm>
            <a:off x="152400" y="5101846"/>
            <a:ext cx="8738938" cy="1446550"/>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1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Лавлагаа материал:</a:t>
            </a:r>
            <a:r>
              <a:rPr kumimoji="0" lang="en-US" sz="11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1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Эрүүл мэндийн бодлогын газрын 0612004 дугаар “Эмчийн тухай хуулийн 16 дугаар зүйлийн 2-1-д заасан клиник сургалтын тухай тушаалыг хэрэгжүүлэх талаар”</a:t>
            </a:r>
          </a:p>
          <a:p>
            <a:pPr marL="228600" marR="0" lvl="0" indent="-228600" defTabSz="914400" eaLnBrk="1" fontAlgn="auto" latinLnBrk="0" hangingPunct="1">
              <a:lnSpc>
                <a:spcPct val="100000"/>
              </a:lnSpc>
              <a:spcBef>
                <a:spcPts val="0"/>
              </a:spcBef>
              <a:spcAft>
                <a:spcPts val="0"/>
              </a:spcAft>
              <a:buClrTx/>
              <a:buSzTx/>
              <a:buFontTx/>
              <a:buAutoNum type="arabicParenBoth"/>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и</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Зарчмын хувьд, нийт сургалтын хугацааны 1 жилээс дээш хугацаанд сургалтын түшиц эмнэлэг дээр сургалтад хамрагдана. Бүс нутгийн эмнэлгийн тусламж үйлчилгээний дадлагын хугацаа нь хамгийн ихдээ 12 долоо хоног байх ба  сургалтын түшиц эмнэлэгт сургалтад хамрагдсан гэж үзэж болно. </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о</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19 </a:t>
            </a:r>
            <a:r>
              <a:rPr lang="mn-MN" sz="1100" dirty="0">
                <a:latin typeface="Times New Roman" panose="02020603050405020304" pitchFamily="18" charset="0"/>
                <a:cs typeface="Times New Roman" panose="02020603050405020304" pitchFamily="18" charset="0"/>
              </a:rPr>
              <a:t>Эмнэл зүйн</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сургалтыг хамтран зохион байгуулагч байгууллагатай хамтрах тохиолдолд зарчмын хувьд </a:t>
            </a:r>
            <a:r>
              <a:rPr lang="mn-MN" sz="1100" dirty="0">
                <a:latin typeface="Times New Roman" panose="02020603050405020304" pitchFamily="18" charset="0"/>
                <a:cs typeface="Times New Roman" panose="02020603050405020304" pitchFamily="18" charset="0"/>
              </a:rPr>
              <a:t>эмнэл зүйн </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сургалтыг хамтран зохион байгуулагч байгууллага дээр хийх сургалтын хугацаа 12 долоо хоног хүртэл байна. Гэхдээ бүс нутгийн эрүүл мэндийн эмчилгээний ач холбогдлыг бодолцож алслагдсан болон арлын эмнэлгийн байгууллага дээрх сургалтын хугацаа дээрх заалтад хамаарахгүй.</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3D68AEA4-DB69-FE17-7471-26A8EE197969}"/>
              </a:ext>
            </a:extLst>
          </p:cNvPr>
          <p:cNvSpPr txBox="1"/>
          <p:nvPr/>
        </p:nvSpPr>
        <p:spPr>
          <a:xfrm>
            <a:off x="7298267" y="3602326"/>
            <a:ext cx="609600" cy="276999"/>
          </a:xfrm>
          <a:prstGeom prst="rect">
            <a:avLst/>
          </a:prstGeom>
          <a:solidFill>
            <a:schemeClr val="bg1"/>
          </a:solidFill>
        </p:spPr>
        <p:txBody>
          <a:bodyPr wrap="square" rtlCol="0">
            <a:spAutoFit/>
          </a:bodyPr>
          <a:lstStyle/>
          <a:p>
            <a:r>
              <a:rPr kumimoji="1" lang="mn-MN" altLang="ja-JP" sz="1200" dirty="0">
                <a:latin typeface="Times New Roman" panose="02020603050405020304" pitchFamily="18" charset="0"/>
                <a:cs typeface="Times New Roman" panose="02020603050405020304" pitchFamily="18" charset="0"/>
              </a:rPr>
              <a:t>заавал</a:t>
            </a:r>
            <a:endParaRPr kumimoji="1" lang="ja-JP" altLang="en-US" sz="1200" dirty="0">
              <a:latin typeface="Times New Roman" panose="02020603050405020304" pitchFamily="18" charset="0"/>
              <a:cs typeface="Times New Roman" panose="02020603050405020304" pitchFamily="18" charset="0"/>
            </a:endParaRPr>
          </a:p>
        </p:txBody>
      </p:sp>
      <p:pic>
        <p:nvPicPr>
          <p:cNvPr id="24" name="図 23">
            <a:extLst>
              <a:ext uri="{FF2B5EF4-FFF2-40B4-BE49-F238E27FC236}">
                <a16:creationId xmlns:a16="http://schemas.microsoft.com/office/drawing/2014/main" id="{CB7BCB86-9560-32E9-CC3B-1900C79FA8CF}"/>
              </a:ext>
            </a:extLst>
          </p:cNvPr>
          <p:cNvPicPr>
            <a:picLocks noChangeAspect="1"/>
          </p:cNvPicPr>
          <p:nvPr/>
        </p:nvPicPr>
        <p:blipFill>
          <a:blip r:embed="rId2"/>
          <a:srcRect l="4819" t="64395"/>
          <a:stretch/>
        </p:blipFill>
        <p:spPr>
          <a:xfrm>
            <a:off x="304800" y="3974026"/>
            <a:ext cx="7467600" cy="1171445"/>
          </a:xfrm>
          <a:prstGeom prst="rect">
            <a:avLst/>
          </a:prstGeom>
        </p:spPr>
      </p:pic>
      <p:sp>
        <p:nvSpPr>
          <p:cNvPr id="25" name="四角形: 角を丸くする 24">
            <a:extLst>
              <a:ext uri="{FF2B5EF4-FFF2-40B4-BE49-F238E27FC236}">
                <a16:creationId xmlns:a16="http://schemas.microsoft.com/office/drawing/2014/main" id="{32F30860-75F7-EE4D-6374-BF30D8320E18}"/>
              </a:ext>
            </a:extLst>
          </p:cNvPr>
          <p:cNvSpPr/>
          <p:nvPr/>
        </p:nvSpPr>
        <p:spPr>
          <a:xfrm>
            <a:off x="6874933" y="3619473"/>
            <a:ext cx="440267" cy="266727"/>
          </a:xfrm>
          <a:prstGeom prst="round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06439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BB2B366-666F-99C0-1EE3-68D18D3B8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 y="109341"/>
            <a:ext cx="9141612" cy="6425755"/>
          </a:xfrm>
          <a:prstGeom prst="rect">
            <a:avLst/>
          </a:prstGeom>
        </p:spPr>
      </p:pic>
      <p:sp>
        <p:nvSpPr>
          <p:cNvPr id="5" name="テキスト ボックス 4">
            <a:extLst>
              <a:ext uri="{FF2B5EF4-FFF2-40B4-BE49-F238E27FC236}">
                <a16:creationId xmlns:a16="http://schemas.microsoft.com/office/drawing/2014/main" id="{C007CF15-1648-0C88-8743-19ACFAD04287}"/>
              </a:ext>
            </a:extLst>
          </p:cNvPr>
          <p:cNvSpPr txBox="1"/>
          <p:nvPr/>
        </p:nvSpPr>
        <p:spPr>
          <a:xfrm>
            <a:off x="2694561" y="6464232"/>
            <a:ext cx="644943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2023 оны 12-р сард болсон 4 дэх удаагийн Эмнэлгийн ёс зүйн зөвлөлийн Эмч нарын салбар зөвлөл Эмчийн эмнэлзүйн сургалтын дэд зөвлөлийн хурлын материалын хэсгээс</a:t>
            </a:r>
            <a:endParaRPr kumimoji="1" lang="ja-JP" altLang="en-US" sz="10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34" charset="-128"/>
              <a:cs typeface="Arial" panose="020B0604020202020204" pitchFamily="34" charset="0"/>
            </a:endParaRPr>
          </a:p>
        </p:txBody>
      </p:sp>
      <p:grpSp>
        <p:nvGrpSpPr>
          <p:cNvPr id="7" name="Group 27"/>
          <p:cNvGrpSpPr>
            <a:grpSpLocks/>
          </p:cNvGrpSpPr>
          <p:nvPr/>
        </p:nvGrpSpPr>
        <p:grpSpPr bwMode="auto">
          <a:xfrm>
            <a:off x="180913" y="308549"/>
            <a:ext cx="8903577" cy="5449220"/>
            <a:chOff x="22" y="42"/>
            <a:chExt cx="3452" cy="2676"/>
          </a:xfrm>
          <a:noFill/>
        </p:grpSpPr>
        <p:sp>
          <p:nvSpPr>
            <p:cNvPr id="8" name="Text Box 2"/>
            <p:cNvSpPr txBox="1">
              <a:spLocks noChangeArrowheads="1"/>
            </p:cNvSpPr>
            <p:nvPr/>
          </p:nvSpPr>
          <p:spPr bwMode="auto">
            <a:xfrm>
              <a:off x="61" y="42"/>
              <a:ext cx="2338" cy="151"/>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2000" b="1" i="0" u="none" strike="noStrike" kern="100" cap="none" spc="0" normalizeH="0" baseline="0" noProof="0" dirty="0">
                  <a:ln>
                    <a:noFill/>
                  </a:ln>
                  <a:solidFill>
                    <a:prstClr val="white"/>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Эмнэлзүйн резидент эмчийн орон тооны тухай</a:t>
              </a:r>
              <a:endParaRPr kumimoji="1" lang="ja-JP" altLang="en-US" sz="2000" b="1" i="0" u="none" strike="noStrike" kern="100" cap="none" spc="0" normalizeH="0" baseline="0" noProof="0" dirty="0">
                <a:ln>
                  <a:noFill/>
                </a:ln>
                <a:solidFill>
                  <a:prstClr val="white"/>
                </a:solidFill>
                <a:effectLst/>
                <a:uLnTx/>
                <a:uFillTx/>
                <a:latin typeface="Arial" panose="020B0604020202020204" pitchFamily="34" charset="0"/>
                <a:ea typeface="游明朝" panose="02020400000000000000" pitchFamily="18" charset="-128"/>
                <a:cs typeface="Arial" panose="020B0604020202020204" pitchFamily="34" charset="0"/>
              </a:endParaRPr>
            </a:p>
          </p:txBody>
        </p:sp>
        <p:sp>
          <p:nvSpPr>
            <p:cNvPr id="9" name="Text Box 3"/>
            <p:cNvSpPr txBox="1">
              <a:spLocks noChangeArrowheads="1"/>
            </p:cNvSpPr>
            <p:nvPr/>
          </p:nvSpPr>
          <p:spPr bwMode="auto">
            <a:xfrm>
              <a:off x="22" y="313"/>
              <a:ext cx="3452" cy="333"/>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Эмнэлзүйн сургалтыг заавал судлах болгосны дараа, резидент эмчийн орон тоо нь сургалтад хамрагдах хүссэн хүний тооноос 1.3 дахинаас их байх хэмжээнд нэмэгдүүлж, резидент эмч нь хот суурин газар төвлөрөх хандлага үргэлжилсэн. Тиймээс, 2010 оны сургалтаас орон нутгийн засаг захиргаа бүрээр орон тооны дээд хязгаарыг тогтоож өгсөн. Түүний үр дүнд, орон тооны өсөлт нь бага багаар буурч байна. 2025 онд ойролцоогоор 1.05 дахин болгох бодлого барьж байгаа.</a:t>
              </a:r>
            </a:p>
          </p:txBody>
        </p:sp>
        <p:sp>
          <p:nvSpPr>
            <p:cNvPr id="10" name="Text Box 4"/>
            <p:cNvSpPr txBox="1">
              <a:spLocks noChangeArrowheads="1"/>
            </p:cNvSpPr>
            <p:nvPr/>
          </p:nvSpPr>
          <p:spPr bwMode="auto">
            <a:xfrm>
              <a:off x="896" y="735"/>
              <a:ext cx="2317" cy="748"/>
            </a:xfrm>
            <a:prstGeom prst="rect">
              <a:avLst/>
            </a:prstGeom>
            <a:grpFill/>
            <a:ln w="9525">
              <a:noFill/>
              <a:miter lim="800000"/>
              <a:headEnd/>
              <a:tailEnd/>
            </a:ln>
          </p:spPr>
          <p:txBody>
            <a:bodyPr rot="0" vert="horz" wrap="square" lIns="0" tIns="0" rIns="0" bIns="0" rtlCol="0" anchor="t" anchorCtr="0" upright="1">
              <a:spAutoFit/>
            </a:bodyPr>
            <a:lstStyle/>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a:t>
              </a:r>
              <a:r>
                <a:rPr kumimoji="1" 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Резидент эмчийн орон тоо нь улсын хэмжээнд тогтоосон тооны хяналт болон бүс нутаг бүрийн тэгш бус байдлын тохируулгыг хийлгүйгээр улсын хэмжээний орон тооны нийт тоог суралцахыг хүссэн хүний тооноос 1.3 дахин их байх хэмжээнд нэмэгдүүлсэн.</a:t>
              </a:r>
              <a:endParaRPr kumimoji="1" lang="ja-JP" alt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a:t>
              </a:r>
              <a:r>
                <a:rPr kumimoji="1" 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Улс нь орон нутгийн орон тоонд дээд хязгаар тогтооно</a:t>
              </a:r>
              <a:endParaRPr kumimoji="1" lang="ja-JP" alt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179388" marR="0" lvl="0" indent="-179388"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a:t>
              </a:r>
              <a:r>
                <a:rPr kumimoji="1" 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2015 онд ойролцоогоор 1.22 дахинаас, 2020 онд ойролцоогоор 1.1 дахин, 2025 онд ойролцоогоор 1.05 дахин буурна.</a:t>
              </a:r>
              <a:endParaRPr kumimoji="1" lang="ja-JP" altLang="en-US"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11" name="Text Box 5"/>
            <p:cNvSpPr txBox="1">
              <a:spLocks noChangeArrowheads="1"/>
            </p:cNvSpPr>
            <p:nvPr/>
          </p:nvSpPr>
          <p:spPr bwMode="auto">
            <a:xfrm>
              <a:off x="276" y="758"/>
              <a:ext cx="496" cy="136"/>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Эмнэлзүйн сургалтыг заавал судлах болгох</a:t>
              </a:r>
            </a:p>
          </p:txBody>
        </p:sp>
        <p:sp>
          <p:nvSpPr>
            <p:cNvPr id="12" name="Text Box 6"/>
            <p:cNvSpPr txBox="1">
              <a:spLocks noChangeArrowheads="1"/>
            </p:cNvSpPr>
            <p:nvPr/>
          </p:nvSpPr>
          <p:spPr bwMode="auto">
            <a:xfrm>
              <a:off x="333" y="1068"/>
              <a:ext cx="383" cy="83"/>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2010 он</a:t>
              </a:r>
            </a:p>
          </p:txBody>
        </p:sp>
        <p:sp>
          <p:nvSpPr>
            <p:cNvPr id="13" name="Text Box 9"/>
            <p:cNvSpPr txBox="1">
              <a:spLocks noChangeArrowheads="1"/>
            </p:cNvSpPr>
            <p:nvPr/>
          </p:nvSpPr>
          <p:spPr bwMode="auto">
            <a:xfrm>
              <a:off x="929" y="1583"/>
              <a:ext cx="700" cy="60"/>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800" b="1"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Улсын хэмжээний орон тооны тоо</a:t>
              </a:r>
            </a:p>
          </p:txBody>
        </p:sp>
        <p:sp>
          <p:nvSpPr>
            <p:cNvPr id="14" name="Text Box 10"/>
            <p:cNvSpPr txBox="1">
              <a:spLocks noChangeArrowheads="1"/>
            </p:cNvSpPr>
            <p:nvPr/>
          </p:nvSpPr>
          <p:spPr bwMode="auto">
            <a:xfrm>
              <a:off x="929" y="1674"/>
              <a:ext cx="690" cy="121"/>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800" b="1"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Улсын хэмжээний суралцахыг хүсэгчдийн тоо</a:t>
              </a:r>
              <a:endParaRPr kumimoji="1" lang="ja-JP" altLang="en-US" sz="800" b="1" i="0" u="none" strike="noStrike" kern="100" cap="none" spc="0" normalizeH="0" baseline="0" noProof="0" dirty="0">
                <a:ln>
                  <a:noFill/>
                </a:ln>
                <a:solidFill>
                  <a:prstClr val="black"/>
                </a:solidFill>
                <a:effectLst/>
                <a:uLnTx/>
                <a:uFillTx/>
                <a:latin typeface="Arial" panose="020B0604020202020204" pitchFamily="34" charset="0"/>
                <a:ea typeface="游明朝" panose="02020400000000000000" pitchFamily="18" charset="-128"/>
                <a:cs typeface="Arial" panose="020B0604020202020204" pitchFamily="34" charset="0"/>
              </a:endParaRPr>
            </a:p>
          </p:txBody>
        </p:sp>
        <p:sp>
          <p:nvSpPr>
            <p:cNvPr id="15" name="Text Box 11"/>
            <p:cNvSpPr txBox="1">
              <a:spLocks noChangeArrowheads="1"/>
            </p:cNvSpPr>
            <p:nvPr/>
          </p:nvSpPr>
          <p:spPr bwMode="auto">
            <a:xfrm>
              <a:off x="1794" y="1591"/>
              <a:ext cx="520" cy="159"/>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050" b="1"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Орон тооны өсөлтийн хувь</a:t>
              </a:r>
            </a:p>
          </p:txBody>
        </p:sp>
        <p:sp>
          <p:nvSpPr>
            <p:cNvPr id="16" name="Text Box 12"/>
            <p:cNvSpPr txBox="1">
              <a:spLocks noChangeArrowheads="1"/>
            </p:cNvSpPr>
            <p:nvPr/>
          </p:nvSpPr>
          <p:spPr bwMode="auto">
            <a:xfrm>
              <a:off x="22" y="1867"/>
              <a:ext cx="2629" cy="79"/>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050" b="1"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Резидент эмчийн орон тоо, суралцахыг хүсэгчдийн тоо, орон тооны өсөлтийн хувийн шилжилт</a:t>
              </a:r>
            </a:p>
          </p:txBody>
        </p:sp>
        <p:sp>
          <p:nvSpPr>
            <p:cNvPr id="17" name="Text Box 13"/>
            <p:cNvSpPr txBox="1">
              <a:spLocks noChangeArrowheads="1"/>
            </p:cNvSpPr>
            <p:nvPr/>
          </p:nvSpPr>
          <p:spPr bwMode="auto">
            <a:xfrm>
              <a:off x="125" y="1992"/>
              <a:ext cx="137" cy="83"/>
            </a:xfrm>
            <a:prstGeom prst="rect">
              <a:avLst/>
            </a:prstGeom>
            <a:grpFill/>
            <a:ln w="9525">
              <a:noFill/>
              <a:miter lim="800000"/>
              <a:headEnd/>
              <a:tailEnd/>
            </a:ln>
          </p:spPr>
          <p:txBody>
            <a:bodyPr rot="0" vert="horz" wrap="square" lIns="0" tIns="0" rIns="0" bIns="0" rtlCol="0" anchor="t" anchorCtr="0" upright="1">
              <a:spAutoFit/>
            </a:bodyPr>
            <a:lstStyle/>
            <a:p>
              <a:pPr marL="179388" marR="0" lvl="0" indent="-179388" algn="ctr"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Хүн</a:t>
              </a:r>
            </a:p>
          </p:txBody>
        </p:sp>
        <p:sp>
          <p:nvSpPr>
            <p:cNvPr id="18" name="Text Box 14"/>
            <p:cNvSpPr txBox="1">
              <a:spLocks noChangeArrowheads="1"/>
            </p:cNvSpPr>
            <p:nvPr/>
          </p:nvSpPr>
          <p:spPr bwMode="auto">
            <a:xfrm>
              <a:off x="550" y="2347"/>
              <a:ext cx="332" cy="68"/>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Орон тоо</a:t>
              </a:r>
              <a:endParaRPr kumimoji="1" lang="ja-JP" altLang="en-US" sz="900" b="0" i="0" u="none" strike="noStrike" kern="100" cap="none" spc="0" normalizeH="0" baseline="0" noProof="0" dirty="0">
                <a:ln>
                  <a:noFill/>
                </a:ln>
                <a:solidFill>
                  <a:prstClr val="black"/>
                </a:solidFill>
                <a:effectLst/>
                <a:uLnTx/>
                <a:uFillTx/>
                <a:latin typeface="Arial" panose="020B0604020202020204" pitchFamily="34" charset="0"/>
                <a:ea typeface="游明朝" panose="02020400000000000000" pitchFamily="18" charset="-128"/>
                <a:cs typeface="Arial" panose="020B0604020202020204" pitchFamily="34" charset="0"/>
              </a:endParaRPr>
            </a:p>
          </p:txBody>
        </p:sp>
        <p:sp>
          <p:nvSpPr>
            <p:cNvPr id="19" name="Text Box 15"/>
            <p:cNvSpPr txBox="1">
              <a:spLocks noChangeArrowheads="1"/>
            </p:cNvSpPr>
            <p:nvPr/>
          </p:nvSpPr>
          <p:spPr bwMode="auto">
            <a:xfrm>
              <a:off x="929" y="2432"/>
              <a:ext cx="231" cy="68"/>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1.35 дахин</a:t>
              </a:r>
            </a:p>
          </p:txBody>
        </p:sp>
        <p:sp>
          <p:nvSpPr>
            <p:cNvPr id="20" name="Text Box 16"/>
            <p:cNvSpPr txBox="1">
              <a:spLocks noChangeArrowheads="1"/>
            </p:cNvSpPr>
            <p:nvPr/>
          </p:nvSpPr>
          <p:spPr bwMode="auto">
            <a:xfrm>
              <a:off x="461" y="2582"/>
              <a:ext cx="287" cy="136"/>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Суралцахыг хүсэгчид</a:t>
              </a:r>
            </a:p>
          </p:txBody>
        </p:sp>
        <p:sp>
          <p:nvSpPr>
            <p:cNvPr id="21" name="Text Box 17"/>
            <p:cNvSpPr txBox="1">
              <a:spLocks noChangeArrowheads="1"/>
            </p:cNvSpPr>
            <p:nvPr/>
          </p:nvSpPr>
          <p:spPr bwMode="auto">
            <a:xfrm>
              <a:off x="1384" y="2485"/>
              <a:ext cx="235" cy="68"/>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1.25 дахин</a:t>
              </a:r>
            </a:p>
          </p:txBody>
        </p:sp>
        <p:sp>
          <p:nvSpPr>
            <p:cNvPr id="22" name="Text Box 18"/>
            <p:cNvSpPr txBox="1">
              <a:spLocks noChangeArrowheads="1"/>
            </p:cNvSpPr>
            <p:nvPr/>
          </p:nvSpPr>
          <p:spPr bwMode="auto">
            <a:xfrm>
              <a:off x="2012" y="2449"/>
              <a:ext cx="231" cy="68"/>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1.22 дахин</a:t>
              </a:r>
            </a:p>
          </p:txBody>
        </p:sp>
        <p:sp>
          <p:nvSpPr>
            <p:cNvPr id="23" name="Text Box 19"/>
            <p:cNvSpPr txBox="1">
              <a:spLocks noChangeArrowheads="1"/>
            </p:cNvSpPr>
            <p:nvPr/>
          </p:nvSpPr>
          <p:spPr bwMode="auto">
            <a:xfrm>
              <a:off x="2792" y="2373"/>
              <a:ext cx="204" cy="136"/>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1.10 дахин</a:t>
              </a:r>
            </a:p>
          </p:txBody>
        </p:sp>
        <p:sp>
          <p:nvSpPr>
            <p:cNvPr id="24" name="Text Box 20"/>
            <p:cNvSpPr txBox="1">
              <a:spLocks noChangeArrowheads="1"/>
            </p:cNvSpPr>
            <p:nvPr/>
          </p:nvSpPr>
          <p:spPr bwMode="auto">
            <a:xfrm>
              <a:off x="3070" y="2385"/>
              <a:ext cx="193" cy="136"/>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1.09 дахин</a:t>
              </a:r>
            </a:p>
          </p:txBody>
        </p:sp>
        <p:sp>
          <p:nvSpPr>
            <p:cNvPr id="25" name="Text Box 6"/>
            <p:cNvSpPr txBox="1">
              <a:spLocks noChangeArrowheads="1"/>
            </p:cNvSpPr>
            <p:nvPr/>
          </p:nvSpPr>
          <p:spPr bwMode="auto">
            <a:xfrm>
              <a:off x="333" y="1368"/>
              <a:ext cx="383" cy="83"/>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2015 он</a:t>
              </a:r>
            </a:p>
          </p:txBody>
        </p:sp>
        <p:sp>
          <p:nvSpPr>
            <p:cNvPr id="26" name="Text Box 20"/>
            <p:cNvSpPr txBox="1">
              <a:spLocks noChangeArrowheads="1"/>
            </p:cNvSpPr>
            <p:nvPr/>
          </p:nvSpPr>
          <p:spPr bwMode="auto">
            <a:xfrm>
              <a:off x="3281" y="2375"/>
              <a:ext cx="193" cy="136"/>
            </a:xfrm>
            <a:prstGeom prst="rect">
              <a:avLst/>
            </a:prstGeom>
            <a:grp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100" cap="none" spc="0" normalizeH="0" baseline="0" noProof="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1.06 дахин</a:t>
              </a:r>
            </a:p>
          </p:txBody>
        </p:sp>
      </p:grpSp>
      <p:sp>
        <p:nvSpPr>
          <p:cNvPr id="2" name="Text Box 15">
            <a:extLst>
              <a:ext uri="{FF2B5EF4-FFF2-40B4-BE49-F238E27FC236}">
                <a16:creationId xmlns:a16="http://schemas.microsoft.com/office/drawing/2014/main" id="{92EEC7E0-C3B3-89EF-84CB-60166F103AF0}"/>
              </a:ext>
            </a:extLst>
          </p:cNvPr>
          <p:cNvSpPr txBox="1">
            <a:spLocks noChangeArrowheads="1"/>
          </p:cNvSpPr>
          <p:nvPr/>
        </p:nvSpPr>
        <p:spPr bwMode="auto">
          <a:xfrm>
            <a:off x="941100" y="6282970"/>
            <a:ext cx="7877811" cy="138499"/>
          </a:xfrm>
          <a:prstGeom prst="rect">
            <a:avLst/>
          </a:prstGeom>
          <a:solidFill>
            <a:schemeClr val="bg1"/>
          </a:solidFill>
          <a:ln w="9525">
            <a:noFill/>
            <a:miter lim="800000"/>
            <a:headEnd/>
            <a:tailEnd/>
          </a:ln>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rPr>
              <a:t>2004     2005     2006     2007    2008     2009    2010     2011     2012    2013    2014     2015     2016    2017     2018     2019    2020     2021     2022    2023</a:t>
            </a:r>
            <a:endParaRPr kumimoji="1" lang="mn" sz="900" b="0" i="0" u="none" strike="noStrike" kern="100" cap="none" spc="0" normalizeH="0" baseline="0" noProof="0" dirty="0">
              <a:ln>
                <a:noFill/>
              </a:ln>
              <a:solidFill>
                <a:prstClr val="black"/>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Tree>
    <p:extLst>
      <p:ext uri="{BB962C8B-B14F-4D97-AF65-F5344CB8AC3E}">
        <p14:creationId xmlns:p14="http://schemas.microsoft.com/office/powerpoint/2010/main" val="279781225"/>
      </p:ext>
    </p:extLst>
  </p:cSld>
  <p:clrMapOvr>
    <a:masterClrMapping/>
  </p:clrMapOvr>
  <mc:AlternateContent xmlns:mc="http://schemas.openxmlformats.org/markup-compatibility/2006" xmlns:p14="http://schemas.microsoft.com/office/powerpoint/2010/main">
    <mc:Choice Requires="p14">
      <p:transition spd="slow" p14:dur="2000" advTm="33771"/>
    </mc:Choice>
    <mc:Fallback xmlns="">
      <p:transition spd="slow" advTm="33771"/>
    </mc:Fallback>
  </mc:AlternateContent>
  <p:extLst>
    <p:ext uri="{3A86A75C-4F4B-4683-9AE1-C65F6400EC91}">
      <p14:laserTraceLst xmlns:p14="http://schemas.microsoft.com/office/powerpoint/2010/main">
        <p14:tracePtLst>
          <p14:tracePt t="19447" x="582613" y="5160963"/>
          <p14:tracePt t="19479" x="588963" y="5160963"/>
          <p14:tracePt t="19487" x="600075" y="5154613"/>
          <p14:tracePt t="19501" x="606425" y="5154613"/>
          <p14:tracePt t="19518" x="617538" y="5154613"/>
          <p14:tracePt t="19535" x="628650" y="5149850"/>
          <p14:tracePt t="19551" x="635000" y="5149850"/>
          <p14:tracePt t="19568" x="674688" y="5143500"/>
          <p14:tracePt t="19584" x="714375" y="5137150"/>
          <p14:tracePt t="19601" x="811213" y="5137150"/>
          <p14:tracePt t="19618" x="960438" y="5137150"/>
          <p14:tracePt t="19635" x="1085850" y="5137150"/>
          <p14:tracePt t="19651" x="1308100" y="5137150"/>
          <p14:tracePt t="19668" x="1628775" y="5137150"/>
          <p14:tracePt t="19685" x="1868488" y="5149850"/>
          <p14:tracePt t="19702" x="2092325" y="5200650"/>
          <p14:tracePt t="19718" x="2246313" y="5264150"/>
          <p14:tracePt t="19735" x="2349500" y="5321300"/>
          <p14:tracePt t="19751" x="2428875" y="5394325"/>
          <p14:tracePt t="19768" x="2508250" y="5429250"/>
          <p14:tracePt t="19785" x="2560638" y="5475288"/>
          <p14:tracePt t="19801" x="2635250" y="5543550"/>
          <p14:tracePt t="19818" x="2686050" y="5600700"/>
          <p14:tracePt t="19835" x="2760663" y="5668963"/>
          <p14:tracePt t="19852" x="2811463" y="5737225"/>
          <p14:tracePt t="19868" x="2846388" y="5783263"/>
          <p14:tracePt t="19885" x="2886075" y="5851525"/>
          <p14:tracePt t="19902" x="2925763" y="5921375"/>
          <p14:tracePt t="19919" x="2978150" y="6022975"/>
          <p14:tracePt t="19935" x="3011488" y="6080125"/>
          <p14:tracePt t="19952" x="3022600" y="6115050"/>
          <p14:tracePt t="19968" x="3022600" y="6143625"/>
          <p14:tracePt t="19985" x="3022600" y="6149975"/>
          <p14:tracePt t="20002" x="3022600" y="6161088"/>
          <p14:tracePt t="20018" x="2994025" y="6161088"/>
          <p14:tracePt t="20035" x="2960688" y="6161088"/>
          <p14:tracePt t="20051" x="2892425" y="6103938"/>
          <p14:tracePt t="20068" x="2811463" y="6018213"/>
          <p14:tracePt t="20085" x="2725738" y="5915025"/>
          <p14:tracePt t="20101" x="2663825" y="5789613"/>
          <p14:tracePt t="20119" x="2628900" y="5680075"/>
          <p14:tracePt t="20122" x="2628900" y="5611813"/>
          <p14:tracePt t="20135" x="2628900" y="5440363"/>
          <p14:tracePt t="20152" x="2635250" y="5292725"/>
          <p14:tracePt t="20168" x="2714625" y="5143500"/>
          <p14:tracePt t="20185" x="2782888" y="5040313"/>
          <p14:tracePt t="20202" x="2863850" y="4937125"/>
          <p14:tracePt t="20218" x="2925763" y="4868863"/>
          <p14:tracePt t="20235" x="2965450" y="4851400"/>
          <p14:tracePt t="20252" x="2989263" y="4840288"/>
          <p14:tracePt t="20268" x="3017838" y="4835525"/>
          <p14:tracePt t="20285" x="3051175" y="4835525"/>
          <p14:tracePt t="20302" x="3121025" y="4835525"/>
          <p14:tracePt t="20319" x="3235325" y="4879975"/>
          <p14:tracePt t="20335" x="3275013" y="4903788"/>
          <p14:tracePt t="20352" x="3394075" y="5029200"/>
          <p14:tracePt t="20369" x="3440113" y="5121275"/>
          <p14:tracePt t="20385" x="3457575" y="5218113"/>
          <p14:tracePt t="20402" x="3463925" y="5332413"/>
          <p14:tracePt t="20419" x="3463925" y="5446713"/>
          <p14:tracePt t="20435" x="3417888" y="5578475"/>
          <p14:tracePt t="20452" x="3314700" y="5726113"/>
          <p14:tracePt t="20469" x="3200400" y="5822950"/>
          <p14:tracePt t="20485" x="3063875" y="5915025"/>
          <p14:tracePt t="20502" x="2886075" y="5983288"/>
          <p14:tracePt t="20519" x="2686050" y="6000750"/>
          <p14:tracePt t="20535" x="2606675" y="6000750"/>
          <p14:tracePt t="20552" x="2400300" y="6000750"/>
          <p14:tracePt t="20568" x="2268538" y="5932488"/>
          <p14:tracePt t="20585" x="2120900" y="5857875"/>
          <p14:tracePt t="20602" x="2017713" y="5721350"/>
          <p14:tracePt t="20619" x="1982788" y="5583238"/>
          <p14:tracePt t="20635" x="1982788" y="5446713"/>
          <p14:tracePt t="20652" x="1982788" y="5264150"/>
          <p14:tracePt t="20669" x="1989138" y="5080000"/>
          <p14:tracePt t="20685" x="2051050" y="4921250"/>
          <p14:tracePt t="20702" x="2132013" y="4789488"/>
          <p14:tracePt t="20719" x="2189163" y="4703763"/>
          <p14:tracePt t="20735" x="2257425" y="4664075"/>
          <p14:tracePt t="20752" x="2393950" y="4622800"/>
          <p14:tracePt t="20769" x="2486025" y="4622800"/>
          <p14:tracePt t="20785" x="2611438" y="4622800"/>
          <p14:tracePt t="20802" x="2686050" y="4622800"/>
          <p14:tracePt t="20819" x="2811463" y="4629150"/>
          <p14:tracePt t="20835" x="2989263" y="4692650"/>
          <p14:tracePt t="20852" x="3114675" y="4772025"/>
          <p14:tracePt t="20869" x="3206750" y="4835525"/>
          <p14:tracePt t="20885" x="3235325" y="4897438"/>
          <p14:tracePt t="20902" x="3251200" y="5029200"/>
          <p14:tracePt t="20919" x="3251200" y="5165725"/>
          <p14:tracePt t="20936" x="3240088" y="5360988"/>
          <p14:tracePt t="20952" x="3149600" y="5521325"/>
          <p14:tracePt t="20969" x="3068638" y="5657850"/>
          <p14:tracePt t="20985" x="2965450" y="5783263"/>
          <p14:tracePt t="21002" x="2857500" y="5908675"/>
          <p14:tracePt t="21019" x="2782888" y="5994400"/>
          <p14:tracePt t="21035" x="2679700" y="6064250"/>
          <p14:tracePt t="21052" x="2560638" y="6080125"/>
          <p14:tracePt t="21069" x="2457450" y="6086475"/>
          <p14:tracePt t="21085" x="2378075" y="6086475"/>
          <p14:tracePt t="21103" x="2292350" y="6086475"/>
          <p14:tracePt t="21119" x="2251075" y="6064250"/>
          <p14:tracePt t="21122" x="2211388" y="6022975"/>
          <p14:tracePt t="21135" x="2143125" y="5908675"/>
          <p14:tracePt t="21152" x="2074863" y="5761038"/>
          <p14:tracePt t="21169" x="2039938" y="5543550"/>
          <p14:tracePt t="21185" x="2039938" y="5418138"/>
          <p14:tracePt t="21202" x="2039938" y="5257800"/>
          <p14:tracePt t="21219" x="2063750" y="5097463"/>
          <p14:tracePt t="21235" x="2132013" y="4972050"/>
          <p14:tracePt t="21252" x="2217738" y="4897438"/>
          <p14:tracePt t="21269" x="2286000" y="4829175"/>
          <p14:tracePt t="21285" x="2411413" y="4778375"/>
          <p14:tracePt t="21302" x="2508250" y="4754563"/>
          <p14:tracePt t="21319" x="2657475" y="4743450"/>
          <p14:tracePt t="21335" x="2932113" y="4732338"/>
          <p14:tracePt t="21352" x="3125788" y="4732338"/>
          <p14:tracePt t="21368" x="3275013" y="4732338"/>
          <p14:tracePt t="21385" x="3406775" y="4765675"/>
          <p14:tracePt t="21402" x="3525838" y="4818063"/>
          <p14:tracePt t="21419" x="3617913" y="4886325"/>
          <p14:tracePt t="21435" x="3686175" y="4978400"/>
          <p14:tracePt t="21451" x="3743325" y="5097463"/>
          <p14:tracePt t="21468" x="3749675" y="5207000"/>
          <p14:tracePt t="21485" x="3778250" y="5354638"/>
          <p14:tracePt t="21502" x="3811588" y="5486400"/>
          <p14:tracePt t="21519" x="3817938" y="5618163"/>
          <p14:tracePt t="21535" x="3817938" y="5743575"/>
          <p14:tracePt t="21552" x="3811588" y="5818188"/>
          <p14:tracePt t="21569" x="3771900" y="5903913"/>
          <p14:tracePt t="21585" x="3703638" y="5989638"/>
          <p14:tracePt t="21603" x="3611563" y="6075363"/>
          <p14:tracePt t="21619" x="3486150" y="6126163"/>
          <p14:tracePt t="21623" x="3429000" y="6137275"/>
          <p14:tracePt t="21635" x="3360738" y="6143625"/>
          <p14:tracePt t="21652" x="3200400" y="6143625"/>
          <p14:tracePt t="21669" x="3028950" y="6143625"/>
          <p14:tracePt t="21686" x="2857500" y="6143625"/>
          <p14:tracePt t="21702" x="2692400" y="6075363"/>
          <p14:tracePt t="21719" x="2543175" y="5983288"/>
          <p14:tracePt t="21735" x="2371725" y="5811838"/>
          <p14:tracePt t="21752" x="2314575" y="5668963"/>
          <p14:tracePt t="21769" x="2297113" y="5543550"/>
          <p14:tracePt t="21786" x="2297113" y="5383213"/>
          <p14:tracePt t="21803" x="2297113" y="5222875"/>
          <p14:tracePt t="21819" x="2336800" y="5086350"/>
          <p14:tracePt t="21836" x="2417763" y="4954588"/>
          <p14:tracePt t="21852" x="2508250" y="4818063"/>
          <p14:tracePt t="21869" x="2617788" y="4697413"/>
          <p14:tracePt t="21886" x="2732088" y="4640263"/>
          <p14:tracePt t="21902" x="2828925" y="4594225"/>
          <p14:tracePt t="21919" x="2949575" y="4572000"/>
          <p14:tracePt t="21935" x="3108325" y="4572000"/>
          <p14:tracePt t="21952" x="3217863" y="4572000"/>
          <p14:tracePt t="21969" x="3332163" y="4572000"/>
          <p14:tracePt t="21986" x="3446463" y="4583113"/>
          <p14:tracePt t="22003" x="3571875" y="4664075"/>
          <p14:tracePt t="22019" x="3675063" y="4778375"/>
          <p14:tracePt t="22036" x="3725863" y="4864100"/>
          <p14:tracePt t="22052" x="3765550" y="4972050"/>
          <p14:tracePt t="22069" x="3800475" y="5121275"/>
          <p14:tracePt t="22086" x="3800475" y="5268913"/>
          <p14:tracePt t="22103" x="3800475" y="5418138"/>
          <p14:tracePt t="22119" x="3800475" y="5549900"/>
          <p14:tracePt t="22122" x="3800475" y="5629275"/>
          <p14:tracePt t="22136" x="3765550" y="5737225"/>
          <p14:tracePt t="22152" x="3721100" y="5789613"/>
          <p14:tracePt t="22169" x="3668713" y="5840413"/>
          <p14:tracePt t="22186" x="3622675" y="5897563"/>
          <p14:tracePt t="22202" x="3532188" y="5937250"/>
          <p14:tracePt t="22219" x="3468688" y="5954713"/>
          <p14:tracePt t="22236" x="3422650" y="5965825"/>
          <p14:tracePt t="22252" x="3400425" y="5972175"/>
          <p14:tracePt t="22269" x="3389313" y="5972175"/>
          <p14:tracePt t="22286" x="3371850" y="5972175"/>
          <p14:tracePt t="25272" x="3382963" y="5972175"/>
          <p14:tracePt t="25280" x="3400425" y="5972175"/>
          <p14:tracePt t="25288" x="3417888" y="5965825"/>
          <p14:tracePt t="25303" x="3440113" y="5965825"/>
          <p14:tracePt t="25319" x="3508375" y="5949950"/>
          <p14:tracePt t="25336" x="3554413" y="5943600"/>
          <p14:tracePt t="25353" x="3629025" y="5926138"/>
          <p14:tracePt t="25369" x="3686175" y="5903913"/>
          <p14:tracePt t="25386" x="3765550" y="5897563"/>
          <p14:tracePt t="25403" x="3863975" y="5880100"/>
          <p14:tracePt t="25420" x="3978275" y="5875338"/>
          <p14:tracePt t="25436" x="4075113" y="5864225"/>
          <p14:tracePt t="25453" x="4160838" y="5857875"/>
          <p14:tracePt t="25469" x="4246563" y="5822950"/>
          <p14:tracePt t="25486" x="4308475" y="5811838"/>
          <p14:tracePt t="25503" x="4378325" y="5789613"/>
          <p14:tracePt t="25519" x="4451350" y="5743575"/>
          <p14:tracePt t="25536" x="4514850" y="5737225"/>
          <p14:tracePt t="25553" x="4578350" y="5703888"/>
          <p14:tracePt t="25570" x="4664075" y="5686425"/>
          <p14:tracePt t="25586" x="4743450" y="5668963"/>
          <p14:tracePt t="25603" x="4806950" y="5635625"/>
          <p14:tracePt t="25620" x="4879975" y="5622925"/>
          <p14:tracePt t="25636" x="4972050" y="5589588"/>
          <p14:tracePt t="25640" x="5022850" y="5572125"/>
          <p14:tracePt t="25653" x="5068888" y="5565775"/>
          <p14:tracePt t="25670" x="5200650" y="5549900"/>
          <p14:tracePt t="25686" x="5303838" y="5543550"/>
          <p14:tracePt t="25703" x="5411788" y="5526088"/>
          <p14:tracePt t="25720" x="5578475" y="5486400"/>
          <p14:tracePt t="25736" x="5686425" y="5457825"/>
          <p14:tracePt t="25753" x="5818188" y="5422900"/>
          <p14:tracePt t="25770" x="5949950" y="5407025"/>
          <p14:tracePt t="25786" x="6080125" y="5389563"/>
          <p14:tracePt t="25803" x="6229350" y="5383213"/>
          <p14:tracePt t="25820" x="6354763" y="5383213"/>
          <p14:tracePt t="25837" x="6480175" y="5365750"/>
          <p14:tracePt t="25853" x="6623050" y="5343525"/>
          <p14:tracePt t="25870" x="6743700" y="5326063"/>
          <p14:tracePt t="25887" x="6823075" y="5314950"/>
          <p14:tracePt t="25903" x="6897688" y="5303838"/>
          <p14:tracePt t="25920" x="6989763" y="5275263"/>
          <p14:tracePt t="25937" x="7035800" y="5275263"/>
          <p14:tracePt t="25953" x="7080250" y="5268913"/>
          <p14:tracePt t="25970" x="7150100" y="5264150"/>
          <p14:tracePt t="25986" x="7200900" y="5264150"/>
          <p14:tracePt t="26003" x="7297738" y="5264150"/>
          <p14:tracePt t="26020" x="7389813" y="5264150"/>
          <p14:tracePt t="26037" x="7493000" y="5264150"/>
          <p14:tracePt t="26053" x="7543800" y="5264150"/>
          <p14:tracePt t="26070" x="7623175" y="5264150"/>
          <p14:tracePt t="26087" x="7721600" y="5264150"/>
          <p14:tracePt t="26103" x="7772400" y="5264150"/>
          <p14:tracePt t="26120" x="7829550" y="5264150"/>
          <p14:tracePt t="26137" x="7880350" y="5264150"/>
          <p14:tracePt t="26153" x="7926388" y="5264150"/>
          <p14:tracePt t="26170" x="7978775" y="5264150"/>
          <p14:tracePt t="26186" x="8029575" y="5264150"/>
          <p14:tracePt t="26203" x="8080375" y="5268913"/>
          <p14:tracePt t="26220" x="8126413" y="5275263"/>
          <p14:tracePt t="26237" x="8178800" y="5275263"/>
          <p14:tracePt t="26254" x="8218488" y="5280025"/>
          <p14:tracePt t="26270" x="8269288" y="5280025"/>
          <p14:tracePt t="26287" x="8315325" y="5286375"/>
          <p14:tracePt t="26303" x="8337550" y="5286375"/>
          <p14:tracePt t="26321" x="8355013" y="5292725"/>
          <p14:tracePt t="26337" x="8372475" y="5297488"/>
          <p14:tracePt t="26353" x="8394700" y="5308600"/>
          <p14:tracePt t="26370" x="8418513" y="5321300"/>
          <p14:tracePt t="26387" x="8435975" y="5326063"/>
          <p14:tracePt t="26403" x="8469313" y="5332413"/>
          <p14:tracePt t="26420" x="8509000" y="5343525"/>
          <p14:tracePt t="26437" x="8532813" y="5343525"/>
          <p14:tracePt t="26453" x="8543925" y="5343525"/>
          <p14:tracePt t="26488" x="8543925" y="5349875"/>
          <p14:tracePt t="27680" x="8550275" y="5349875"/>
          <p14:tracePt t="27688" x="8561388" y="5349875"/>
          <p14:tracePt t="27697" x="8572500" y="5349875"/>
          <p14:tracePt t="27704" x="8578850" y="5349875"/>
          <p14:tracePt t="27721" x="8589963" y="5349875"/>
          <p14:tracePt t="27936" x="8601075" y="5343525"/>
          <p14:tracePt t="27944" x="8612188" y="5337175"/>
          <p14:tracePt t="27953" x="8623300" y="5326063"/>
          <p14:tracePt t="27970" x="8640763" y="5314950"/>
          <p14:tracePt t="27987" x="8658225" y="5308600"/>
          <p14:tracePt t="28080" x="8651875" y="5308600"/>
          <p14:tracePt t="28089" x="8640763" y="5308600"/>
          <p14:tracePt t="28097" x="8629650" y="5308600"/>
          <p14:tracePt t="28103" x="8601075" y="5308600"/>
          <p14:tracePt t="28120" x="8555038" y="5303838"/>
          <p14:tracePt t="28136" x="8515350" y="5264150"/>
          <p14:tracePt t="28153" x="8497888" y="5235575"/>
          <p14:tracePt t="28170" x="8480425" y="5172075"/>
          <p14:tracePt t="28187" x="8480425" y="5103813"/>
          <p14:tracePt t="28203" x="8480425" y="5051425"/>
          <p14:tracePt t="28221" x="8486775" y="5006975"/>
          <p14:tracePt t="28237" x="8521700" y="4932363"/>
          <p14:tracePt t="28254" x="8566150" y="4879975"/>
          <p14:tracePt t="28270" x="8589963" y="4851400"/>
          <p14:tracePt t="28287" x="8629650" y="4818063"/>
          <p14:tracePt t="28303" x="8693150" y="4800600"/>
          <p14:tracePt t="28320" x="8732838" y="4789488"/>
          <p14:tracePt t="28337" x="8794750" y="4778375"/>
          <p14:tracePt t="28354" x="8829675" y="4778375"/>
          <p14:tracePt t="28370" x="8858250" y="4783138"/>
          <p14:tracePt t="28387" x="8909050" y="4835525"/>
          <p14:tracePt t="28404" x="8932863" y="4879975"/>
          <p14:tracePt t="28420" x="8950325" y="4965700"/>
          <p14:tracePt t="28437" x="8950325" y="5046663"/>
          <p14:tracePt t="28454" x="8950325" y="5132388"/>
          <p14:tracePt t="28470" x="8950325" y="5183188"/>
          <p14:tracePt t="28487" x="8932863" y="5240338"/>
          <p14:tracePt t="28504" x="8864600" y="5332413"/>
          <p14:tracePt t="28520" x="8823325" y="5372100"/>
          <p14:tracePt t="28537" x="8755063" y="5407025"/>
          <p14:tracePt t="28554" x="8709025" y="5411788"/>
          <p14:tracePt t="28570" x="8651875" y="5418138"/>
          <p14:tracePt t="28587" x="8607425" y="5418138"/>
          <p14:tracePt t="28604" x="8543925" y="5411788"/>
          <p14:tracePt t="28620" x="8493125" y="5365750"/>
          <p14:tracePt t="28637" x="8469313" y="5321300"/>
          <p14:tracePt t="28641" x="8451850" y="5292725"/>
          <p14:tracePt t="28653" x="8435975" y="5235575"/>
          <p14:tracePt t="28671" x="8412163" y="5103813"/>
          <p14:tracePt t="28687" x="8412163" y="5022850"/>
          <p14:tracePt t="28704" x="8423275" y="4857750"/>
          <p14:tracePt t="28721" x="8451850" y="4772025"/>
          <p14:tracePt t="28737" x="8493125" y="4703763"/>
          <p14:tracePt t="28754" x="8526463" y="4657725"/>
          <p14:tracePt t="28770" x="8578850" y="4611688"/>
          <p14:tracePt t="28787" x="8623300" y="4589463"/>
          <p14:tracePt t="28804" x="8680450" y="4578350"/>
          <p14:tracePt t="28820" x="8715375" y="4560888"/>
          <p14:tracePt t="28837" x="8778875" y="4560888"/>
          <p14:tracePt t="28854" x="8847138" y="4565650"/>
          <p14:tracePt t="28871" x="8978900" y="4646613"/>
          <p14:tracePt t="28887" x="9069388" y="4732338"/>
          <p14:tracePt t="28904" x="9115425" y="4811713"/>
          <p14:tracePt t="28977" x="9132888" y="5343525"/>
          <p14:tracePt t="28985" x="9097963" y="5407025"/>
          <p14:tracePt t="28993" x="9069388" y="5446713"/>
          <p14:tracePt t="29004" x="9029700" y="5486400"/>
          <p14:tracePt t="29021" x="8943975" y="5572125"/>
          <p14:tracePt t="29037" x="8840788" y="5657850"/>
          <p14:tracePt t="29054" x="8726488" y="5737225"/>
          <p14:tracePt t="29071" x="8594725" y="5818188"/>
          <p14:tracePt t="29087" x="8555038" y="5829300"/>
          <p14:tracePt t="29104" x="8504238" y="5846763"/>
          <p14:tracePt t="29121" x="8480425" y="5846763"/>
          <p14:tracePt t="29137" x="8464550" y="5829300"/>
          <p14:tracePt t="29154" x="8423275" y="5765800"/>
          <p14:tracePt t="29171" x="8366125" y="5664200"/>
          <p14:tracePt t="29187" x="8321675" y="5549900"/>
          <p14:tracePt t="29204" x="8315325" y="5435600"/>
          <p14:tracePt t="29221" x="8304213" y="5286375"/>
          <p14:tracePt t="29238" x="8304213" y="5149850"/>
          <p14:tracePt t="29254" x="8308975" y="5051425"/>
          <p14:tracePt t="29271" x="8378825" y="4908550"/>
          <p14:tracePt t="29287" x="8418513" y="4851400"/>
          <p14:tracePt t="29304" x="8469313" y="4806950"/>
          <p14:tracePt t="29321" x="8532813" y="4778375"/>
          <p14:tracePt t="29338" x="8601075" y="4749800"/>
          <p14:tracePt t="29354" x="8675688" y="4732338"/>
          <p14:tracePt t="29371" x="8772525" y="4714875"/>
          <p14:tracePt t="29387" x="8840788" y="4714875"/>
          <p14:tracePt t="29404" x="8897938" y="4714875"/>
          <p14:tracePt t="29421" x="8966200" y="4765675"/>
          <p14:tracePt t="29438" x="9029700" y="4840288"/>
          <p14:tracePt t="29454" x="9069388" y="4921250"/>
          <p14:tracePt t="29471" x="9080500" y="5064125"/>
          <p14:tracePt t="29487" x="9080500" y="5200650"/>
          <p14:tracePt t="29504" x="9075738" y="5314950"/>
          <p14:tracePt t="29521" x="9047163" y="5411788"/>
          <p14:tracePt t="29537" x="8983663" y="5503863"/>
          <p14:tracePt t="29554" x="8909050" y="5589588"/>
          <p14:tracePt t="29571" x="8807450" y="5675313"/>
          <p14:tracePt t="29587" x="8693150" y="5754688"/>
          <p14:tracePt t="29604" x="8612188" y="5807075"/>
          <p14:tracePt t="29621" x="8526463" y="5829300"/>
          <p14:tracePt t="29637" x="8464550" y="5829300"/>
          <p14:tracePt t="29642" x="8435975" y="5829300"/>
          <p14:tracePt t="29654" x="8418513" y="5829300"/>
          <p14:tracePt t="29671" x="8372475" y="5811838"/>
          <p14:tracePt t="29687" x="8293100" y="5692775"/>
          <p14:tracePt t="29704" x="8258175" y="5611813"/>
          <p14:tracePt t="29721" x="8240713" y="5497513"/>
          <p14:tracePt t="29737" x="8235950" y="5365750"/>
          <p14:tracePt t="29754" x="8229600" y="5251450"/>
          <p14:tracePt t="29771" x="8229600" y="5160963"/>
          <p14:tracePt t="29787" x="8229600" y="5051425"/>
          <p14:tracePt t="29804" x="8269288" y="4954588"/>
          <p14:tracePt t="29821" x="8304213" y="4903788"/>
          <p14:tracePt t="29837" x="8350250" y="4868863"/>
          <p14:tracePt t="29855" x="8401050" y="4846638"/>
          <p14:tracePt t="29871" x="8412163" y="4840288"/>
          <p14:tracePt t="29887" x="8493125" y="4829175"/>
          <p14:tracePt t="29904" x="8561388" y="4829175"/>
          <p14:tracePt t="29921" x="8629650" y="4829175"/>
          <p14:tracePt t="29937" x="8732838" y="4868863"/>
          <p14:tracePt t="29955" x="8818563" y="4914900"/>
          <p14:tracePt t="29971" x="8869363" y="4960938"/>
          <p14:tracePt t="29987" x="8904288" y="5022850"/>
          <p14:tracePt t="30004" x="8915400" y="5103813"/>
          <p14:tracePt t="30021" x="8915400" y="5218113"/>
          <p14:tracePt t="30037" x="8915400" y="5308600"/>
          <p14:tracePt t="30055" x="8897938" y="5521325"/>
          <p14:tracePt t="30072" x="8847138" y="5635625"/>
          <p14:tracePt t="30088" x="8743950" y="5761038"/>
          <p14:tracePt t="30104" x="8651875" y="5846763"/>
          <p14:tracePt t="30121" x="8566150" y="5903913"/>
          <p14:tracePt t="30138" x="8493125" y="5932488"/>
          <p14:tracePt t="30154" x="8480425" y="5932488"/>
          <p14:tracePt t="30185" x="8464550" y="5926138"/>
          <p14:tracePt t="30193" x="8451850" y="5908675"/>
          <p14:tracePt t="30204" x="8451850" y="5880100"/>
          <p14:tracePt t="30221" x="8440738" y="5807075"/>
          <p14:tracePt t="30237" x="8429625" y="5692775"/>
          <p14:tracePt t="30254" x="8429625" y="5521325"/>
          <p14:tracePt t="30271" x="8429625" y="5337175"/>
          <p14:tracePt t="30288" x="8493125" y="5126038"/>
          <p14:tracePt t="30304" x="8561388" y="5022850"/>
          <p14:tracePt t="30321" x="8594725" y="4943475"/>
          <p14:tracePt t="30337" x="8647113" y="4864100"/>
          <p14:tracePt t="30354" x="8680450" y="4835525"/>
          <p14:tracePt t="30371" x="8721725" y="4829175"/>
          <p14:tracePt t="30388" x="8789988" y="4822825"/>
          <p14:tracePt t="30404" x="8840788" y="4822825"/>
          <p14:tracePt t="30421" x="8904288" y="4822825"/>
          <p14:tracePt t="30438" x="8955088" y="4851400"/>
          <p14:tracePt t="30454" x="9012238" y="4886325"/>
          <p14:tracePt t="30471" x="9047163" y="4932363"/>
          <p14:tracePt t="30488" x="9069388" y="4983163"/>
          <p14:tracePt t="30505" x="9093200" y="5046663"/>
          <p14:tracePt t="30521" x="9097963" y="5103813"/>
          <p14:tracePt t="30538" x="9097963" y="5160963"/>
          <p14:tracePt t="30554" x="9097963" y="5235575"/>
          <p14:tracePt t="30571" x="9097963" y="5303838"/>
          <p14:tracePt t="30588" x="9097963" y="5337175"/>
          <p14:tracePt t="30605" x="9086850" y="5360988"/>
          <p14:tracePt t="30621" x="9075738" y="5383213"/>
          <p14:tracePt t="30639" x="9064625" y="5400675"/>
          <p14:tracePt t="30643" x="9058275" y="5418138"/>
          <p14:tracePt t="30654" x="9047163" y="5435600"/>
          <p14:tracePt t="30671" x="9018588" y="5457825"/>
          <p14:tracePt t="30688" x="8978900" y="5497513"/>
          <p14:tracePt t="30705" x="8955088" y="5508625"/>
          <p14:tracePt t="30721" x="8950325" y="5514975"/>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5E08BB-216F-496D-9EF1-4BB3EF0F6D6C}"/>
              </a:ext>
            </a:extLst>
          </p:cNvPr>
          <p:cNvSpPr>
            <a:spLocks noGrp="1"/>
          </p:cNvSpPr>
          <p:nvPr>
            <p:ph type="title"/>
          </p:nvPr>
        </p:nvSpPr>
        <p:spPr>
          <a:xfrm>
            <a:off x="457200" y="274638"/>
            <a:ext cx="8229600" cy="792480"/>
          </a:xfrm>
        </p:spPr>
        <p:txBody>
          <a:bodyPr rtlCol="0"/>
          <a:lstStyle/>
          <a:p>
            <a:pPr rtl="0"/>
            <a:r>
              <a:rPr lang="mn" dirty="0">
                <a:solidFill>
                  <a:schemeClr val="tx1"/>
                </a:solidFill>
                <a:latin typeface="Arial" panose="020B0604020202020204" pitchFamily="34" charset="0"/>
                <a:ea typeface="メイリオ" panose="020B0604030504040204" pitchFamily="50" charset="-128"/>
                <a:cs typeface="Arial" panose="020B0604020202020204" pitchFamily="34" charset="0"/>
              </a:rPr>
              <a:t>Сургалтын зорилго</a:t>
            </a:r>
          </a:p>
        </p:txBody>
      </p:sp>
      <p:sp>
        <p:nvSpPr>
          <p:cNvPr id="3" name="コンテンツ プレースホルダー 2">
            <a:extLst>
              <a:ext uri="{FF2B5EF4-FFF2-40B4-BE49-F238E27FC236}">
                <a16:creationId xmlns:a16="http://schemas.microsoft.com/office/drawing/2014/main" id="{72A16ED9-62FF-4309-8E47-F1D2413EC2F9}"/>
              </a:ext>
            </a:extLst>
          </p:cNvPr>
          <p:cNvSpPr>
            <a:spLocks noGrp="1"/>
          </p:cNvSpPr>
          <p:nvPr>
            <p:ph idx="1"/>
          </p:nvPr>
        </p:nvSpPr>
        <p:spPr>
          <a:xfrm>
            <a:off x="190800" y="1067118"/>
            <a:ext cx="4248000" cy="2620961"/>
          </a:xfr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lstStyle/>
          <a:p>
            <a:pPr marL="0" indent="0" rtl="0">
              <a:buNone/>
            </a:pPr>
            <a:r>
              <a:rPr lang="en-US" sz="1800" dirty="0">
                <a:latin typeface="Arial" panose="020B0604020202020204" pitchFamily="34" charset="0"/>
                <a:ea typeface="メイリオ" panose="020B0604030504040204" pitchFamily="50" charset="-128"/>
                <a:cs typeface="Arial" panose="020B0604020202020204" pitchFamily="34" charset="0"/>
              </a:rPr>
              <a:t>A.</a:t>
            </a:r>
            <a:r>
              <a:rPr lang="mn" sz="1800" dirty="0">
                <a:latin typeface="Arial" panose="020B0604020202020204" pitchFamily="34" charset="0"/>
                <a:ea typeface="メイリオ" panose="020B0604030504040204" pitchFamily="50" charset="-128"/>
                <a:cs typeface="Arial" panose="020B0604020202020204" pitchFamily="34" charset="0"/>
              </a:rPr>
              <a:t>Professionalism</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a:p>
            <a:pPr marL="857250" lvl="1" indent="-457200" rtl="0">
              <a:spcBef>
                <a:spcPts val="600"/>
              </a:spcBef>
              <a:buFont typeface="+mj-lt"/>
              <a:buAutoNum type="arabicPeriod"/>
            </a:pPr>
            <a:r>
              <a:rPr lang="mn" sz="1600" dirty="0">
                <a:latin typeface="Arial" panose="020B0604020202020204" pitchFamily="34" charset="0"/>
                <a:ea typeface="メイリオ" panose="020B0604030504040204" pitchFamily="50" charset="-128"/>
                <a:cs typeface="Arial" panose="020B0604020202020204" pitchFamily="34" charset="0"/>
              </a:rPr>
              <a:t>Нийгмийн эрхэм зорилго, нийгмийн эрүүл мэндэд оруулах хувь нэмэр</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marL="857250" lvl="1" indent="-457200" rtl="0">
              <a:spcBef>
                <a:spcPts val="600"/>
              </a:spcBef>
              <a:buFont typeface="+mj-lt"/>
              <a:buAutoNum type="arabicPeriod"/>
            </a:pPr>
            <a:r>
              <a:rPr lang="mn" sz="1600" dirty="0">
                <a:latin typeface="Arial" panose="020B0604020202020204" pitchFamily="34" charset="0"/>
                <a:ea typeface="メイリオ" panose="020B0604030504040204" pitchFamily="50" charset="-128"/>
                <a:cs typeface="Arial" panose="020B0604020202020204" pitchFamily="34" charset="0"/>
              </a:rPr>
              <a:t>Ашгийн төлөө бус хандлага</a:t>
            </a:r>
          </a:p>
          <a:p>
            <a:pPr marL="857250" lvl="1" indent="-457200" rtl="0">
              <a:spcBef>
                <a:spcPts val="600"/>
              </a:spcBef>
              <a:buFont typeface="+mj-lt"/>
              <a:buAutoNum type="arabicPeriod"/>
            </a:pPr>
            <a:r>
              <a:rPr lang="mn" sz="1600" dirty="0">
                <a:latin typeface="Arial" panose="020B0604020202020204" pitchFamily="34" charset="0"/>
                <a:ea typeface="メイリオ" panose="020B0604030504040204" pitchFamily="50" charset="-128"/>
                <a:cs typeface="Arial" panose="020B0604020202020204" pitchFamily="34" charset="0"/>
              </a:rPr>
              <a:t>Хүн чанарыг эрхэмлэх</a:t>
            </a:r>
          </a:p>
          <a:p>
            <a:pPr marL="857250" lvl="1" indent="-457200" rtl="0">
              <a:spcBef>
                <a:spcPts val="600"/>
              </a:spcBef>
              <a:buFont typeface="+mj-lt"/>
              <a:buAutoNum type="arabicPeriod"/>
            </a:pPr>
            <a:r>
              <a:rPr lang="mn" sz="1600" dirty="0">
                <a:latin typeface="Arial" panose="020B0604020202020204" pitchFamily="34" charset="0"/>
                <a:ea typeface="メイリオ" panose="020B0604030504040204" pitchFamily="50" charset="-128"/>
                <a:cs typeface="Arial" panose="020B0604020202020204" pitchFamily="34" charset="0"/>
              </a:rPr>
              <a:t>Бие даан сайжрах хичээл зүтгэл</a:t>
            </a:r>
          </a:p>
          <a:p>
            <a:pPr marL="0" indent="0" rtl="0">
              <a:buNone/>
            </a:pPr>
            <a:endParaRPr kumimoji="1" lang="ja-JP" altLang="en-US" sz="1800" dirty="0">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a:extLst>
              <a:ext uri="{FF2B5EF4-FFF2-40B4-BE49-F238E27FC236}">
                <a16:creationId xmlns:a16="http://schemas.microsoft.com/office/drawing/2014/main" id="{5D6F1CB8-A84B-470D-BEB8-6FF6260D7698}"/>
              </a:ext>
            </a:extLst>
          </p:cNvPr>
          <p:cNvSpPr/>
          <p:nvPr/>
        </p:nvSpPr>
        <p:spPr>
          <a:xfrm>
            <a:off x="4705200" y="1067118"/>
            <a:ext cx="4248000" cy="5339923"/>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B.</a:t>
            </a:r>
            <a:r>
              <a:rPr kumimoji="1" lang="mn" sz="18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Competency</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Анагаах ухаан болон эмчилгээ үйлчилгээний ёс зүй</a:t>
            </a:r>
            <a:endParaRPr kumimoji="1" lang="ja-JP" altLang="en-US"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Анагаах ухааны мэдлэг болон асуудлыг шийдвэрлэх ур чадвар</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Үзлэг эмчилгээний ур чадвар болон өвчтөний асаргаа</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Харилцааны ур чадвар</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Багийн эмчилгээ үйлчилгээний практик</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Эмчилгээ үйлчилгээний чанар аюулгүй байдлын удирдлага</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Нийгэм дэх эмчилгээ үйлчилгээний практик</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Шинжлэх ухаанч эрэл хайгуул</a:t>
            </a: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Насан туршийн боловсролоор дамжуулан хамтдаа суралцах хичээл зүтгэл</a:t>
            </a:r>
            <a:endParaRPr kumimoji="1" lang="ja-JP" altLang="en-US" sz="1600" b="0" i="0" u="none" strike="noStrike" kern="1200" cap="none" spc="0" normalizeH="0" baseline="0" noProof="0" dirty="0">
              <a:ln>
                <a:noFill/>
              </a:ln>
              <a:solidFill>
                <a:schemeClr val="tx1"/>
              </a:solidFill>
              <a:effectLst/>
              <a:uLnTx/>
              <a:uFillTx/>
              <a:latin typeface="Arial" panose="020B0604020202020204" pitchFamily="34" charset="0"/>
              <a:ea typeface="メイリオ"/>
              <a:cs typeface="Arial" panose="020B0604020202020204" pitchFamily="34" charset="0"/>
            </a:endParaRPr>
          </a:p>
        </p:txBody>
      </p:sp>
      <p:sp>
        <p:nvSpPr>
          <p:cNvPr id="5" name="正方形/長方形 4">
            <a:extLst>
              <a:ext uri="{FF2B5EF4-FFF2-40B4-BE49-F238E27FC236}">
                <a16:creationId xmlns:a16="http://schemas.microsoft.com/office/drawing/2014/main" id="{DD454F41-136A-47FF-8447-07E2501D066E}"/>
              </a:ext>
            </a:extLst>
          </p:cNvPr>
          <p:cNvSpPr/>
          <p:nvPr/>
        </p:nvSpPr>
        <p:spPr>
          <a:xfrm>
            <a:off x="190800" y="3786167"/>
            <a:ext cx="4248000" cy="1969770"/>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18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C.</a:t>
            </a:r>
            <a:r>
              <a:rPr kumimoji="1" lang="mn" sz="18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Entrustable professional activity(EPA)</a:t>
            </a:r>
            <a:endParaRPr kumimoji="1" lang="en-US" altLang="ja-JP" sz="18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Энгийн амбулаторийн үзлэг эмчилгээ</a:t>
            </a:r>
            <a:endParaRPr kumimoji="1" lang="en-US" altLang="ja-JP"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Тасгийн үзлэг эмчилгээ</a:t>
            </a:r>
            <a:endParaRPr kumimoji="1" lang="en-US" altLang="ja-JP"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Анхан шатны яаралтай тусламж</a:t>
            </a:r>
            <a:endParaRPr kumimoji="1" lang="en-US" altLang="ja-JP"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endParaRPr>
          </a:p>
          <a:p>
            <a:pPr marL="533400" marR="0" lvl="1" indent="-350838" algn="l" defTabSz="914400" rtl="0" eaLnBrk="1" fontAlgn="base" latinLnBrk="0" hangingPunct="1">
              <a:lnSpc>
                <a:spcPct val="100000"/>
              </a:lnSpc>
              <a:spcBef>
                <a:spcPts val="600"/>
              </a:spcBef>
              <a:spcAft>
                <a:spcPct val="0"/>
              </a:spcAft>
              <a:buClrTx/>
              <a:buSzTx/>
              <a:buFont typeface="+mj-lt"/>
              <a:buAutoNum type="arabicPeriod"/>
              <a:tabLst/>
              <a:defRPr/>
            </a:pPr>
            <a:r>
              <a:rPr kumimoji="1" lang="mn" sz="1600" b="0" i="0" u="none" strike="noStrike" kern="1200" cap="none" spc="0" normalizeH="0" baseline="0" noProof="0" dirty="0">
                <a:ln>
                  <a:noFill/>
                </a:ln>
                <a:solidFill>
                  <a:schemeClr val="tx1"/>
                </a:solidFill>
                <a:effectLst/>
                <a:uLnTx/>
                <a:uFillTx/>
                <a:latin typeface="Arial" panose="020B0604020202020204" pitchFamily="34" charset="0"/>
                <a:ea typeface="メイリオ" panose="020B0604030504040204" pitchFamily="50" charset="-128"/>
                <a:cs typeface="Arial" panose="020B0604020202020204" pitchFamily="34" charset="0"/>
              </a:rPr>
              <a:t>Бүс нутгийн эмчилгээ үйлчилгээ</a:t>
            </a:r>
            <a:endParaRPr kumimoji="1" lang="ja-JP" altLang="en-US" sz="1600" b="0" i="0" u="none" strike="noStrike" kern="1200" cap="none" spc="0" normalizeH="0" baseline="0" noProof="0" dirty="0">
              <a:ln>
                <a:noFill/>
              </a:ln>
              <a:solidFill>
                <a:schemeClr val="tx1"/>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2216507577"/>
      </p:ext>
    </p:extLst>
  </p:cSld>
  <p:clrMapOvr>
    <a:masterClrMapping/>
  </p:clrMapOvr>
  <mc:AlternateContent xmlns:mc="http://schemas.openxmlformats.org/markup-compatibility/2006" xmlns:p14="http://schemas.microsoft.com/office/powerpoint/2010/main">
    <mc:Choice Requires="p14">
      <p:transition spd="slow" p14:dur="2000" advTm="85393"/>
    </mc:Choice>
    <mc:Fallback xmlns="">
      <p:transition spd="slow" advTm="85393"/>
    </mc:Fallback>
  </mc:AlternateContent>
  <p:extLst>
    <p:ext uri="{3A86A75C-4F4B-4683-9AE1-C65F6400EC91}">
      <p14:laserTraceLst xmlns:p14="http://schemas.microsoft.com/office/powerpoint/2010/main">
        <p14:tracePtLst>
          <p14:tracePt t="285" x="31750" y="1292225"/>
          <p14:tracePt t="289" x="47625" y="1284288"/>
          <p14:tracePt t="290" x="63500" y="1284288"/>
          <p14:tracePt t="305" x="71438" y="1284288"/>
          <p14:tracePt t="306" x="71438" y="1276350"/>
          <p14:tracePt t="326" x="79375" y="1276350"/>
          <p14:tracePt t="375" x="87313" y="1276350"/>
          <p14:tracePt t="487" x="95250" y="1276350"/>
          <p14:tracePt t="498" x="95250" y="1284288"/>
          <p14:tracePt t="500" x="103188" y="1292225"/>
          <p14:tracePt t="522" x="103188" y="1300163"/>
          <p14:tracePt t="538" x="111125" y="1308100"/>
          <p14:tracePt t="539" x="111125" y="1316038"/>
          <p14:tracePt t="554" x="119063" y="1323975"/>
          <p14:tracePt t="556" x="119063" y="1331913"/>
          <p14:tracePt t="572" x="127000" y="1331913"/>
          <p14:tracePt t="572" x="127000" y="1339850"/>
          <p14:tracePt t="585" x="134938" y="1339850"/>
          <p14:tracePt t="613" x="134938" y="1347788"/>
          <p14:tracePt t="862" x="127000" y="1347788"/>
          <p14:tracePt t="869" x="119063" y="1355725"/>
          <p14:tracePt t="870" x="103188" y="1355725"/>
          <p14:tracePt t="885" x="79375" y="1363663"/>
          <p14:tracePt t="886" x="39688" y="1371600"/>
          <p14:tracePt t="8348" x="7938" y="1276350"/>
          <p14:tracePt t="8351" x="15875" y="1276350"/>
          <p14:tracePt t="8366" x="23813" y="1276350"/>
          <p14:tracePt t="8389" x="23813" y="1284288"/>
          <p14:tracePt t="8413" x="31750" y="1284288"/>
          <p14:tracePt t="8429" x="31750" y="1292225"/>
          <p14:tracePt t="8430" x="39688" y="1292225"/>
          <p14:tracePt t="8446" x="55563" y="1300163"/>
          <p14:tracePt t="8447" x="63500" y="1308100"/>
          <p14:tracePt t="8461" x="71438" y="1323975"/>
          <p14:tracePt t="8462" x="79375" y="1331913"/>
          <p14:tracePt t="8482" x="95250" y="1347788"/>
          <p14:tracePt t="8496" x="111125" y="1355725"/>
          <p14:tracePt t="8498" x="111125" y="1363663"/>
          <p14:tracePt t="8512" x="119063" y="1371600"/>
          <p14:tracePt t="8527" x="127000" y="1371600"/>
          <p14:tracePt t="8539" x="127000" y="1379538"/>
          <p14:tracePt t="8558" x="134938" y="1387475"/>
          <p14:tracePt t="8684" x="142875" y="1387475"/>
          <p14:tracePt t="8886" x="150813" y="1387475"/>
          <p14:tracePt t="10615" x="150813" y="1403350"/>
          <p14:tracePt t="10631" x="142875" y="1435100"/>
          <p14:tracePt t="10647" x="142875" y="1506538"/>
          <p14:tracePt t="10662" x="142875" y="1579563"/>
          <p14:tracePt t="10679" x="127000" y="1698625"/>
          <p14:tracePt t="10693" x="119063" y="1746250"/>
          <p14:tracePt t="10694" x="103188" y="1841500"/>
          <p14:tracePt t="10714" x="87313" y="1993900"/>
          <p14:tracePt t="10730" x="71438" y="2089150"/>
          <p14:tracePt t="10743" x="63500" y="2176463"/>
          <p14:tracePt t="10744" x="55563" y="2224088"/>
          <p14:tracePt t="10758" x="39688" y="2273300"/>
          <p14:tracePt t="10759" x="31750" y="2368550"/>
          <p14:tracePt t="10774" x="31750" y="2416175"/>
          <p14:tracePt t="10775" x="23813" y="2503488"/>
          <p14:tracePt t="10790" x="23813" y="2566988"/>
          <p14:tracePt t="10791" x="23813" y="2640013"/>
          <p14:tracePt t="10806" x="23813" y="2743200"/>
          <p14:tracePt t="10807" x="31750" y="2806700"/>
          <p14:tracePt t="10825" x="31750" y="2974975"/>
          <p14:tracePt t="10838" x="47625" y="3046413"/>
          <p14:tracePt t="10839" x="47625" y="3141663"/>
          <p14:tracePt t="10855" x="47625" y="3181350"/>
          <p14:tracePt t="10856" x="47625" y="3262313"/>
          <p14:tracePt t="10871" x="47625" y="3349625"/>
          <p14:tracePt t="10872" x="47625" y="3413125"/>
          <p14:tracePt t="10887" x="47625" y="3500438"/>
          <p14:tracePt t="10888" x="39688" y="3563938"/>
          <p14:tracePt t="10904" x="39688" y="3621088"/>
          <p14:tracePt t="10905" x="39688" y="3684588"/>
          <p14:tracePt t="10920" x="39688" y="3716338"/>
          <p14:tracePt t="10920" x="39688" y="3763963"/>
          <p14:tracePt t="10935" x="39688" y="3795713"/>
          <p14:tracePt t="10936" x="39688" y="3827463"/>
          <p14:tracePt t="10962" x="39688" y="3906838"/>
          <p14:tracePt t="10967" x="39688" y="3938588"/>
          <p14:tracePt t="10968" x="39688" y="3971925"/>
          <p14:tracePt t="10984" x="39688" y="3995738"/>
          <p14:tracePt t="10985" x="39688" y="4027488"/>
          <p14:tracePt t="11000" x="39688" y="4051300"/>
          <p14:tracePt t="11001" x="39688" y="4090988"/>
          <p14:tracePt t="11016" x="47625" y="4130675"/>
          <p14:tracePt t="11017" x="55563" y="4170363"/>
          <p14:tracePt t="11032" x="55563" y="4225925"/>
          <p14:tracePt t="11033" x="63500" y="4265613"/>
          <p14:tracePt t="11048" x="63500" y="4291013"/>
          <p14:tracePt t="11049" x="71438" y="4314825"/>
          <p14:tracePt t="11065" x="79375" y="4330700"/>
          <p14:tracePt t="11065" x="79375" y="4338638"/>
          <p14:tracePt t="11081" x="79375" y="4346575"/>
          <p14:tracePt t="11082" x="87313" y="4354513"/>
          <p14:tracePt t="11096" x="87313" y="4370388"/>
          <p14:tracePt t="11097" x="87313" y="4394200"/>
          <p14:tracePt t="11112" x="95250" y="4394200"/>
          <p14:tracePt t="11113" x="95250" y="4418013"/>
          <p14:tracePt t="11133" x="95250" y="4425950"/>
          <p14:tracePt t="11183" x="103188" y="4425950"/>
          <p14:tracePt t="11202" x="111125" y="4425950"/>
          <p14:tracePt t="11203" x="119063" y="4410075"/>
          <p14:tracePt t="11219" x="127000" y="4386263"/>
          <p14:tracePt t="11233" x="134938" y="4362450"/>
          <p14:tracePt t="11234" x="158750" y="4338638"/>
          <p14:tracePt t="11249" x="166688" y="4298950"/>
          <p14:tracePt t="11250" x="192088" y="4273550"/>
          <p14:tracePt t="11267" x="207963" y="4249738"/>
          <p14:tracePt t="11267" x="215900" y="4241800"/>
          <p14:tracePt t="11282" x="223838" y="4233863"/>
          <p14:tracePt t="11294" x="223838" y="4225925"/>
          <p14:tracePt t="11314" x="231775" y="4217988"/>
          <p14:tracePt t="11316" x="231775" y="4210050"/>
          <p14:tracePt t="11328" x="239713" y="4194175"/>
          <p14:tracePt t="11346" x="247650" y="4186238"/>
          <p14:tracePt t="11347" x="247650" y="4170363"/>
          <p14:tracePt t="11362" x="247650" y="4162425"/>
          <p14:tracePt t="11363" x="255588" y="4154488"/>
          <p14:tracePt t="11379" x="255588" y="4146550"/>
          <p14:tracePt t="11396" x="263525" y="4130675"/>
          <p14:tracePt t="11413" x="263525" y="4114800"/>
          <p14:tracePt t="11430" x="263525" y="4106863"/>
          <p14:tracePt t="11440" x="263525" y="4090988"/>
          <p14:tracePt t="11457" x="263525" y="4075113"/>
          <p14:tracePt t="11476" x="271463" y="4051300"/>
          <p14:tracePt t="11478" x="271463" y="4035425"/>
          <p14:tracePt t="11493" x="279400" y="4011613"/>
          <p14:tracePt t="11507" x="279400" y="3995738"/>
          <p14:tracePt t="11508" x="279400" y="3987800"/>
          <p14:tracePt t="11532" x="279400" y="3979863"/>
          <p14:tracePt t="11533" x="279400" y="3971925"/>
          <p14:tracePt t="11549" x="279400" y="3963988"/>
          <p14:tracePt t="11561" x="279400" y="3948113"/>
          <p14:tracePt t="11585" x="279400" y="3938588"/>
          <p14:tracePt t="11847" x="279400" y="3956050"/>
          <p14:tracePt t="11847" x="279400" y="3963988"/>
          <p14:tracePt t="11878" x="279400" y="3971925"/>
          <p14:tracePt t="11881" x="279400" y="3987800"/>
          <p14:tracePt t="11894" x="271463" y="3995738"/>
          <p14:tracePt t="11896" x="271463" y="4003675"/>
          <p14:tracePt t="11910" x="263525" y="4003675"/>
          <p14:tracePt t="11913" x="255588" y="4003675"/>
          <p14:tracePt t="11926" x="255588" y="4011613"/>
          <p14:tracePt t="11929" x="247650" y="4027488"/>
          <p14:tracePt t="11942" x="239713" y="4035425"/>
          <p14:tracePt t="11943" x="239713" y="4043363"/>
          <p14:tracePt t="11964" x="223838" y="4059238"/>
          <p14:tracePt t="11975" x="223838" y="4067175"/>
          <p14:tracePt t="11977" x="215900" y="4067175"/>
          <p14:tracePt t="11996" x="215900" y="4075113"/>
          <p14:tracePt t="12048" x="207963" y="4075113"/>
          <p14:tracePt t="12049" x="200025" y="4083050"/>
          <p14:tracePt t="12061" x="200025" y="4090988"/>
          <p14:tracePt t="12080" x="200025" y="4098925"/>
          <p14:tracePt t="12109" x="192088" y="4098925"/>
          <p14:tracePt t="14856" x="192088" y="4090988"/>
          <p14:tracePt t="14868" x="192088" y="4083050"/>
          <p14:tracePt t="14869" x="200025" y="4083050"/>
          <p14:tracePt t="14884" x="207963" y="4075113"/>
          <p14:tracePt t="14886" x="207963" y="4067175"/>
          <p14:tracePt t="14900" x="223838" y="4059238"/>
          <p14:tracePt t="14901" x="223838" y="4051300"/>
          <p14:tracePt t="14916" x="239713" y="4043363"/>
          <p14:tracePt t="14917" x="255588" y="4035425"/>
          <p14:tracePt t="14933" x="263525" y="4019550"/>
          <p14:tracePt t="14934" x="295275" y="4011613"/>
          <p14:tracePt t="14949" x="311150" y="3995738"/>
          <p14:tracePt t="14950" x="334963" y="3979863"/>
          <p14:tracePt t="14968" x="398463" y="3938588"/>
          <p14:tracePt t="14982" x="485775" y="3883025"/>
          <p14:tracePt t="14998" x="541338" y="3851275"/>
          <p14:tracePt t="14999" x="590550" y="3827463"/>
          <p14:tracePt t="15014" x="646113" y="3787775"/>
          <p14:tracePt t="15015" x="709613" y="3756025"/>
          <p14:tracePt t="15029" x="773113" y="3708400"/>
          <p14:tracePt t="15030" x="844550" y="3660775"/>
          <p14:tracePt t="15046" x="941388" y="3613150"/>
          <p14:tracePt t="15046" x="1020763" y="3556000"/>
          <p14:tracePt t="15064" x="1211263" y="3460750"/>
          <p14:tracePt t="15080" x="1427163" y="3341688"/>
          <p14:tracePt t="15094" x="1514475" y="3294063"/>
          <p14:tracePt t="15095" x="1609725" y="3236913"/>
          <p14:tracePt t="15110" x="1770063" y="3133725"/>
          <p14:tracePt t="15111" x="1881188" y="3062288"/>
          <p14:tracePt t="15126" x="2025650" y="2974975"/>
          <p14:tracePt t="15127" x="2152650" y="2909888"/>
          <p14:tracePt t="15142" x="2263775" y="2846388"/>
          <p14:tracePt t="15143" x="2408238" y="2759075"/>
          <p14:tracePt t="15158" x="2535238" y="2679700"/>
          <p14:tracePt t="15159" x="2670175" y="2600325"/>
          <p14:tracePt t="15174" x="2854325" y="2495550"/>
          <p14:tracePt t="15176" x="2973388" y="2424113"/>
          <p14:tracePt t="15191" x="3117850" y="2344738"/>
          <p14:tracePt t="15191" x="3244850" y="2257425"/>
          <p14:tracePt t="15210" x="3451225" y="2112963"/>
          <p14:tracePt t="15224" x="3548063" y="2049463"/>
          <p14:tracePt t="15225" x="3643313" y="1993900"/>
          <p14:tracePt t="15239" x="3706813" y="1946275"/>
          <p14:tracePt t="15241" x="3762375" y="1906588"/>
          <p14:tracePt t="15257" x="3898900" y="1817688"/>
          <p14:tracePt t="15271" x="3938588" y="1778000"/>
          <p14:tracePt t="15273" x="4002088" y="1730375"/>
          <p14:tracePt t="15287" x="4041775" y="1690688"/>
          <p14:tracePt t="15288" x="4113213" y="1635125"/>
          <p14:tracePt t="15303" x="4152900" y="1579563"/>
          <p14:tracePt t="15305" x="4241800" y="1530350"/>
          <p14:tracePt t="15320" x="4376738" y="1419225"/>
          <p14:tracePt t="15335" x="4456113" y="1347788"/>
          <p14:tracePt t="15336" x="4503738" y="1292225"/>
          <p14:tracePt t="15352" x="4543425" y="1244600"/>
          <p14:tracePt t="15353" x="4600575" y="1187450"/>
          <p14:tracePt t="15369" x="4679950" y="1108075"/>
          <p14:tracePt t="15385" x="4735513" y="1036638"/>
          <p14:tracePt t="15385" x="4775200" y="996950"/>
          <p14:tracePt t="15401" x="4870450" y="917575"/>
          <p14:tracePt t="15416" x="4894263" y="885825"/>
          <p14:tracePt t="15418" x="4918075" y="869950"/>
          <p14:tracePt t="15433" x="4918075" y="862013"/>
          <p14:tracePt t="15434" x="4926013" y="862013"/>
          <p14:tracePt t="15449" x="4943475" y="862013"/>
          <p14:tracePt t="15461" x="4943475" y="852488"/>
          <p14:tracePt t="15509" x="4951413" y="852488"/>
          <p14:tracePt t="15539" x="4959350" y="852488"/>
          <p14:tracePt t="15554" x="4975225" y="885825"/>
          <p14:tracePt t="15570" x="4975225" y="901700"/>
          <p14:tracePt t="15571" x="4983163" y="917575"/>
          <p14:tracePt t="15585" x="4991100" y="949325"/>
          <p14:tracePt t="15586" x="4991100" y="973138"/>
          <p14:tracePt t="15601" x="4999038" y="989013"/>
          <p14:tracePt t="15602" x="5006975" y="1012825"/>
          <p14:tracePt t="15617" x="5006975" y="1020763"/>
          <p14:tracePt t="15618" x="5006975" y="1028700"/>
          <p14:tracePt t="15634" x="5006975" y="1036638"/>
          <p14:tracePt t="15635" x="5006975" y="1044575"/>
          <p14:tracePt t="15650" x="5006975" y="1052513"/>
          <p14:tracePt t="15651" x="5006975" y="1068388"/>
          <p14:tracePt t="15675" x="4991100" y="1084263"/>
          <p14:tracePt t="15675" x="4983163" y="1092200"/>
          <p14:tracePt t="15690" x="4975225" y="1108075"/>
          <p14:tracePt t="15691" x="4967288" y="1116013"/>
          <p14:tracePt t="15707" x="4959350" y="1123950"/>
          <p14:tracePt t="15707" x="4959350" y="1139825"/>
          <p14:tracePt t="15722" x="4943475" y="1147763"/>
          <p14:tracePt t="15724" x="4933950" y="1163638"/>
          <p14:tracePt t="15738" x="4918075" y="1179513"/>
          <p14:tracePt t="15739" x="4902200" y="1187450"/>
          <p14:tracePt t="15754" x="4886325" y="1204913"/>
          <p14:tracePt t="15755" x="4878388" y="1204913"/>
          <p14:tracePt t="15771" x="4870450" y="1212850"/>
          <p14:tracePt t="15772" x="4846638" y="1228725"/>
          <p14:tracePt t="15788" x="4838700" y="1236663"/>
          <p14:tracePt t="15788" x="4822825" y="1244600"/>
          <p14:tracePt t="15803" x="4806950" y="1252538"/>
          <p14:tracePt t="15804" x="4799013" y="1260475"/>
          <p14:tracePt t="15819" x="4791075" y="1260475"/>
          <p14:tracePt t="15820" x="4783138" y="1260475"/>
          <p14:tracePt t="15835" x="4775200" y="1276350"/>
          <p14:tracePt t="15851" x="4767263" y="1284288"/>
          <p14:tracePt t="15852" x="4751388" y="1292225"/>
          <p14:tracePt t="15867" x="4751388" y="1300163"/>
          <p14:tracePt t="15868" x="4743450" y="1300163"/>
          <p14:tracePt t="15884" x="4735513" y="1300163"/>
          <p14:tracePt t="15907" x="4735513" y="1308100"/>
          <p14:tracePt t="15909" x="4727575" y="1308100"/>
          <p14:tracePt t="15961" x="4727575" y="1316038"/>
          <p14:tracePt t="18228" x="4727575" y="1323975"/>
          <p14:tracePt t="18581" x="4727575" y="1331913"/>
          <p14:tracePt t="18612" x="4719638" y="1331913"/>
          <p14:tracePt t="21313" x="4719638" y="1339850"/>
          <p14:tracePt t="26763" x="4695825" y="1339850"/>
          <p14:tracePt t="26782" x="4672013" y="1347788"/>
          <p14:tracePt t="26798" x="4624388" y="1355725"/>
          <p14:tracePt t="26811" x="4600575" y="1355725"/>
          <p14:tracePt t="26812" x="4576763" y="1355725"/>
          <p14:tracePt t="26828" x="4551363" y="1355725"/>
          <p14:tracePt t="26829" x="4527550" y="1355725"/>
          <p14:tracePt t="26844" x="4487863" y="1355725"/>
          <p14:tracePt t="26862" x="4432300" y="1355725"/>
          <p14:tracePt t="26878" x="4392613" y="1347788"/>
          <p14:tracePt t="26893" x="4368800" y="1347788"/>
          <p14:tracePt t="26894" x="4344988" y="1339850"/>
          <p14:tracePt t="26908" x="4321175" y="1339850"/>
          <p14:tracePt t="26910" x="4281488" y="1331913"/>
          <p14:tracePt t="26925" x="4257675" y="1331913"/>
          <p14:tracePt t="26926" x="4233863" y="1331913"/>
          <p14:tracePt t="26940" x="4200525" y="1331913"/>
          <p14:tracePt t="26941" x="4184650" y="1331913"/>
          <p14:tracePt t="26956" x="4176713" y="1331913"/>
          <p14:tracePt t="26957" x="4160838" y="1331913"/>
          <p14:tracePt t="26972" x="4152900" y="1331913"/>
          <p14:tracePt t="26973" x="4137025" y="1331913"/>
          <p14:tracePt t="27006" x="4129088" y="1331913"/>
          <p14:tracePt t="27008" x="4121150" y="1331913"/>
          <p14:tracePt t="27778" x="4097338" y="1331913"/>
          <p14:tracePt t="27779" x="4065588" y="1347788"/>
          <p14:tracePt t="27794" x="4010025" y="1371600"/>
          <p14:tracePt t="27795" x="3946525" y="1411288"/>
          <p14:tracePt t="27811" x="3810000" y="1482725"/>
          <p14:tracePt t="27828" x="3746500" y="1514475"/>
          <p14:tracePt t="27828" x="3698875" y="1547813"/>
          <p14:tracePt t="27844" x="3659188" y="1571625"/>
          <p14:tracePt t="27845" x="3603625" y="1595438"/>
          <p14:tracePt t="27863" x="3563938" y="1619250"/>
          <p14:tracePt t="27877" x="3563938" y="1627188"/>
          <p14:tracePt t="27880" x="3556000" y="1627188"/>
          <p14:tracePt t="27960" x="3548063" y="1627188"/>
          <p14:tracePt t="27993" x="3540125" y="1627188"/>
          <p14:tracePt t="28017" x="3540125" y="1635125"/>
          <p14:tracePt t="28034" x="3532188" y="1635125"/>
          <p14:tracePt t="28127" x="3532188" y="1627188"/>
          <p14:tracePt t="28142" x="3532188" y="1611313"/>
          <p14:tracePt t="28143" x="3532188" y="1603375"/>
          <p14:tracePt t="28157" x="3532188" y="1595438"/>
          <p14:tracePt t="28159" x="3532188" y="1579563"/>
          <p14:tracePt t="28174" x="3532188" y="1563688"/>
          <p14:tracePt t="28175" x="3532188" y="1555750"/>
          <p14:tracePt t="28189" x="3540125" y="1538288"/>
          <p14:tracePt t="28205" x="3540125" y="1530350"/>
          <p14:tracePt t="28206" x="3548063" y="1522413"/>
          <p14:tracePt t="28218" x="3548063" y="1514475"/>
          <p14:tracePt t="28234" x="3556000" y="1506538"/>
          <p14:tracePt t="28258" x="3556000" y="1498600"/>
          <p14:tracePt t="28287" x="3563938" y="1490663"/>
          <p14:tracePt t="28300" x="3563938" y="1482725"/>
          <p14:tracePt t="28315" x="3563938" y="1474788"/>
          <p14:tracePt t="28394" x="3571875" y="1458913"/>
          <p14:tracePt t="28410" x="3587750" y="1450975"/>
          <p14:tracePt t="28425" x="3595688" y="1435100"/>
          <p14:tracePt t="28449" x="3603625" y="1435100"/>
          <p14:tracePt t="28463" x="3603625" y="1427163"/>
          <p14:tracePt t="28464" x="3603625" y="1419225"/>
          <p14:tracePt t="28496" x="3611563" y="1419225"/>
          <p14:tracePt t="28497" x="3611563" y="1411288"/>
          <p14:tracePt t="28554" x="3619500" y="1403350"/>
          <p14:tracePt t="28569" x="3619500" y="1395413"/>
          <p14:tracePt t="28570" x="3627438" y="1387475"/>
          <p14:tracePt t="28589" x="3627438" y="1379538"/>
          <p14:tracePt t="28614" x="3627438" y="1371600"/>
          <p14:tracePt t="29164" x="3627438" y="1379538"/>
          <p14:tracePt t="29165" x="3627438" y="1387475"/>
          <p14:tracePt t="29184" x="3635375" y="1427163"/>
          <p14:tracePt t="29197" x="3635375" y="1450975"/>
          <p14:tracePt t="29198" x="3635375" y="1482725"/>
          <p14:tracePt t="29213" x="3651250" y="1530350"/>
          <p14:tracePt t="29214" x="3651250" y="1563688"/>
          <p14:tracePt t="29230" x="3659188" y="1611313"/>
          <p14:tracePt t="29230" x="3659188" y="1643063"/>
          <p14:tracePt t="29247" x="3667125" y="1746250"/>
          <p14:tracePt t="29262" x="3667125" y="1770063"/>
          <p14:tracePt t="29263" x="3675063" y="1817688"/>
          <p14:tracePt t="29278" x="3683000" y="1865313"/>
          <p14:tracePt t="29280" x="3683000" y="1898650"/>
          <p14:tracePt t="29294" x="3683000" y="1946275"/>
          <p14:tracePt t="29295" x="3683000" y="1978025"/>
          <p14:tracePt t="29309" x="3698875" y="2033588"/>
          <p14:tracePt t="29310" x="3698875" y="2081213"/>
          <p14:tracePt t="29327" x="3698875" y="2128838"/>
          <p14:tracePt t="29327" x="3698875" y="2184400"/>
          <p14:tracePt t="29342" x="3698875" y="2233613"/>
          <p14:tracePt t="29343" x="3698875" y="2281238"/>
          <p14:tracePt t="29358" x="3706813" y="2328863"/>
          <p14:tracePt t="29359" x="3706813" y="2352675"/>
          <p14:tracePt t="29375" x="3706813" y="2384425"/>
          <p14:tracePt t="29376" x="3706813" y="2400300"/>
          <p14:tracePt t="29390" x="3706813" y="2416175"/>
          <p14:tracePt t="29391" x="3706813" y="2424113"/>
          <p14:tracePt t="29495" x="3714750" y="2424113"/>
          <p14:tracePt t="29544" x="3722688" y="2400300"/>
          <p14:tracePt t="29559" x="3746500" y="2368550"/>
          <p14:tracePt t="29560" x="3762375" y="2352675"/>
          <p14:tracePt t="29576" x="3786188" y="2320925"/>
          <p14:tracePt t="29576" x="3802063" y="2297113"/>
          <p14:tracePt t="29591" x="3817938" y="2273300"/>
          <p14:tracePt t="29593" x="3825875" y="2241550"/>
          <p14:tracePt t="29609" x="3851275" y="2216150"/>
          <p14:tracePt t="29609" x="3851275" y="2200275"/>
          <p14:tracePt t="29625" x="3875088" y="2168525"/>
          <p14:tracePt t="29625" x="3883025" y="2152650"/>
          <p14:tracePt t="29640" x="3898900" y="2136775"/>
          <p14:tracePt t="29641" x="3906838" y="2120900"/>
          <p14:tracePt t="29657" x="3906838" y="2112963"/>
          <p14:tracePt t="29657" x="3906838" y="2105025"/>
          <p14:tracePt t="29672" x="3914775" y="2089150"/>
          <p14:tracePt t="29673" x="3930650" y="2081213"/>
          <p14:tracePt t="29688" x="3930650" y="2073275"/>
          <p14:tracePt t="29689" x="3938588" y="2073275"/>
          <p14:tracePt t="29701" x="3938588" y="2065338"/>
          <p14:tracePt t="29720" x="3938588" y="2057400"/>
          <p14:tracePt t="29721" x="3946525" y="2057400"/>
          <p14:tracePt t="29738" x="3954463" y="2049463"/>
          <p14:tracePt t="29754" x="3954463" y="2041525"/>
          <p14:tracePt t="29754" x="3954463" y="2033588"/>
          <p14:tracePt t="29765" x="3962400" y="2033588"/>
          <p14:tracePt t="29810" x="3970338" y="2033588"/>
          <p14:tracePt t="29811" x="3970338" y="2017713"/>
          <p14:tracePt t="29825" x="3978275" y="2017713"/>
          <p14:tracePt t="29842" x="3986213" y="2017713"/>
          <p14:tracePt t="29843" x="3986213" y="2009775"/>
          <p14:tracePt t="29859" x="3986213" y="1993900"/>
          <p14:tracePt t="29874" x="3994150" y="1993900"/>
          <p14:tracePt t="29875" x="4002088" y="1985963"/>
          <p14:tracePt t="29896" x="4002088" y="1978025"/>
          <p14:tracePt t="30763" x="4002088" y="2001838"/>
          <p14:tracePt t="30777" x="3994150" y="2009775"/>
          <p14:tracePt t="30781" x="3994150" y="2033588"/>
          <p14:tracePt t="30794" x="3986213" y="2057400"/>
          <p14:tracePt t="30808" x="3986213" y="2073275"/>
          <p14:tracePt t="30809" x="3986213" y="2081213"/>
          <p14:tracePt t="30829" x="3986213" y="2097088"/>
          <p14:tracePt t="31064" x="3986213" y="2105025"/>
          <p14:tracePt t="34436" x="3970338" y="2128838"/>
          <p14:tracePt t="34437" x="3946525" y="2160588"/>
          <p14:tracePt t="34443" x="3914775" y="2184400"/>
          <p14:tracePt t="34444" x="3890963" y="2208213"/>
          <p14:tracePt t="34460" x="3817938" y="2281238"/>
          <p14:tracePt t="34478" x="3730625" y="2360613"/>
          <p14:tracePt t="34494" x="3651250" y="2432050"/>
          <p14:tracePt t="34508" x="3595688" y="2487613"/>
          <p14:tracePt t="34509" x="3540125" y="2527300"/>
          <p14:tracePt t="34524" x="3500438" y="2566988"/>
          <p14:tracePt t="34526" x="3427413" y="2624138"/>
          <p14:tracePt t="34542" x="3348038" y="2711450"/>
          <p14:tracePt t="34556" x="3324225" y="2727325"/>
          <p14:tracePt t="34557" x="3300413" y="2743200"/>
          <p14:tracePt t="34574" x="3244850" y="2806700"/>
          <p14:tracePt t="34588" x="3205163" y="2854325"/>
          <p14:tracePt t="34589" x="3181350" y="2870200"/>
          <p14:tracePt t="34605" x="3149600" y="2901950"/>
          <p14:tracePt t="34606" x="3125788" y="2927350"/>
          <p14:tracePt t="34621" x="3109913" y="2935288"/>
          <p14:tracePt t="34622" x="3100388" y="2951163"/>
          <p14:tracePt t="34637" x="3092450" y="2967038"/>
          <p14:tracePt t="34931" x="3092450" y="2959100"/>
          <p14:tracePt t="34943" x="3100388" y="2935288"/>
          <p14:tracePt t="34944" x="3117850" y="2919413"/>
          <p14:tracePt t="34959" x="3149600" y="2894013"/>
          <p14:tracePt t="34960" x="3165475" y="2854325"/>
          <p14:tracePt t="34975" x="3181350" y="2830513"/>
          <p14:tracePt t="34976" x="3197225" y="2790825"/>
          <p14:tracePt t="34992" x="3213100" y="2767013"/>
          <p14:tracePt t="34993" x="3228975" y="2751138"/>
          <p14:tracePt t="35007" x="3252788" y="2727325"/>
          <p14:tracePt t="35008" x="3252788" y="2711450"/>
          <p14:tracePt t="35027" x="3268663" y="2679700"/>
          <p14:tracePt t="35042" x="3292475" y="2647950"/>
          <p14:tracePt t="35056" x="3300413" y="2647950"/>
          <p14:tracePt t="35057" x="3308350" y="2632075"/>
          <p14:tracePt t="35080" x="3316288" y="2632075"/>
          <p14:tracePt t="35093" x="3316288" y="2624138"/>
          <p14:tracePt t="35117" x="3324225" y="2616200"/>
          <p14:tracePt t="35134" x="3324225" y="2608263"/>
          <p14:tracePt t="35505" x="3324225" y="2616200"/>
          <p14:tracePt t="35983" x="3332163" y="2632075"/>
          <p14:tracePt t="35984" x="3340100" y="2655888"/>
          <p14:tracePt t="36000" x="3348038" y="2671763"/>
          <p14:tracePt t="36000" x="3363913" y="2687638"/>
          <p14:tracePt t="36015" x="3379788" y="2711450"/>
          <p14:tracePt t="36016" x="3387725" y="2727325"/>
          <p14:tracePt t="36031" x="3395663" y="2759075"/>
          <p14:tracePt t="36033" x="3411538" y="2782888"/>
          <p14:tracePt t="36047" x="3427413" y="2822575"/>
          <p14:tracePt t="36049" x="3443288" y="2854325"/>
          <p14:tracePt t="36063" x="3451225" y="2878138"/>
          <p14:tracePt t="36065" x="3467100" y="2919413"/>
          <p14:tracePt t="36080" x="3467100" y="2943225"/>
          <p14:tracePt t="36080" x="3476625" y="2959100"/>
          <p14:tracePt t="36095" x="3476625" y="2967038"/>
          <p14:tracePt t="36096" x="3476625" y="2974975"/>
          <p14:tracePt t="36113" x="3476625" y="2990850"/>
          <p14:tracePt t="36113" x="3476625" y="2998788"/>
          <p14:tracePt t="36129" x="3476625" y="3006725"/>
          <p14:tracePt t="36129" x="3484563" y="3022600"/>
          <p14:tracePt t="36144" x="3484563" y="3038475"/>
          <p14:tracePt t="36145" x="3484563" y="3054350"/>
          <p14:tracePt t="36160" x="3484563" y="3070225"/>
          <p14:tracePt t="36177" x="3492500" y="3086100"/>
          <p14:tracePt t="36178" x="3492500" y="3094038"/>
          <p14:tracePt t="36198" x="3492500" y="3101975"/>
          <p14:tracePt t="36431" x="3500438" y="3094038"/>
          <p14:tracePt t="36543" x="3500438" y="3086100"/>
          <p14:tracePt t="37291" x="3508375" y="3086100"/>
          <p14:tracePt t="37309" x="3524250" y="3086100"/>
          <p14:tracePt t="37325" x="3540125" y="3078163"/>
          <p14:tracePt t="37345" x="3556000" y="3078163"/>
          <p14:tracePt t="37346" x="3556000" y="3070225"/>
          <p14:tracePt t="37362" x="3563938" y="3070225"/>
          <p14:tracePt t="37386" x="3571875" y="3070225"/>
          <p14:tracePt t="37387" x="3579813" y="3070225"/>
          <p14:tracePt t="37402" x="3587750" y="3070225"/>
          <p14:tracePt t="37402" x="3603625" y="3078163"/>
          <p14:tracePt t="37417" x="3635375" y="3094038"/>
          <p14:tracePt t="37418" x="3643313" y="3101975"/>
          <p14:tracePt t="37435" x="3659188" y="3117850"/>
          <p14:tracePt t="37436" x="3690938" y="3133725"/>
          <p14:tracePt t="37452" x="3730625" y="3181350"/>
          <p14:tracePt t="37467" x="3746500" y="3197225"/>
          <p14:tracePt t="37468" x="3762375" y="3221038"/>
          <p14:tracePt t="37482" x="3778250" y="3244850"/>
          <p14:tracePt t="37483" x="3794125" y="3252788"/>
          <p14:tracePt t="37498" x="3802063" y="3270250"/>
          <p14:tracePt t="37499" x="3810000" y="3286125"/>
          <p14:tracePt t="37514" x="3817938" y="3302000"/>
          <p14:tracePt t="37515" x="3825875" y="3309938"/>
          <p14:tracePt t="37530" x="3825875" y="3333750"/>
          <p14:tracePt t="37531" x="3833813" y="3357563"/>
          <p14:tracePt t="37546" x="3843338" y="3381375"/>
          <p14:tracePt t="37547" x="3843338" y="3413125"/>
          <p14:tracePt t="37562" x="3851275" y="3436938"/>
          <p14:tracePt t="37563" x="3851275" y="3452813"/>
          <p14:tracePt t="37578" x="3851275" y="3476625"/>
          <p14:tracePt t="37579" x="3859213" y="3492500"/>
          <p14:tracePt t="37594" x="3859213" y="3500438"/>
          <p14:tracePt t="37595" x="3859213" y="3508375"/>
          <p14:tracePt t="37607" x="3859213" y="3516313"/>
          <p14:tracePt t="37898" x="3859213" y="3508375"/>
          <p14:tracePt t="40975" x="3833813" y="3579813"/>
          <p14:tracePt t="40989" x="3817938" y="3644900"/>
          <p14:tracePt t="40991" x="3786188" y="3708400"/>
          <p14:tracePt t="41004" x="3762375" y="3763963"/>
          <p14:tracePt t="41006" x="3730625" y="3811588"/>
          <p14:tracePt t="41020" x="3714750" y="3867150"/>
          <p14:tracePt t="41021" x="3690938" y="3914775"/>
          <p14:tracePt t="41036" x="3659188" y="3956050"/>
          <p14:tracePt t="41038" x="3643313" y="3979863"/>
          <p14:tracePt t="41052" x="3627438" y="4027488"/>
          <p14:tracePt t="41054" x="3595688" y="4090988"/>
          <p14:tracePt t="41068" x="3571875" y="4114800"/>
          <p14:tracePt t="41070" x="3540125" y="4154488"/>
          <p14:tracePt t="41084" x="3532188" y="4194175"/>
          <p14:tracePt t="41085" x="3516313" y="4217988"/>
          <p14:tracePt t="41100" x="3492500" y="4241800"/>
          <p14:tracePt t="41101" x="3467100" y="4265613"/>
          <p14:tracePt t="41119" x="3403600" y="4346575"/>
          <p14:tracePt t="41133" x="3363913" y="4386263"/>
          <p14:tracePt t="41134" x="3308350" y="4425950"/>
          <p14:tracePt t="41149" x="3284538" y="4465638"/>
          <p14:tracePt t="41150" x="3252788" y="4481513"/>
          <p14:tracePt t="41165" x="3221038" y="4497388"/>
          <p14:tracePt t="41166" x="3205163" y="4513263"/>
          <p14:tracePt t="41181" x="3189288" y="4521200"/>
          <p14:tracePt t="41182" x="3173413" y="4545013"/>
          <p14:tracePt t="41197" x="3165475" y="4552950"/>
          <p14:tracePt t="41198" x="3149600" y="4568825"/>
          <p14:tracePt t="41213" x="3133725" y="4584700"/>
          <p14:tracePt t="41214" x="3117850" y="4600575"/>
          <p14:tracePt t="41229" x="3109913" y="4616450"/>
          <p14:tracePt t="41230" x="3109913" y="4624388"/>
          <p14:tracePt t="41245" x="3100388" y="4641850"/>
          <p14:tracePt t="41246" x="3092450" y="4657725"/>
          <p14:tracePt t="41262" x="3092450" y="4665663"/>
          <p14:tracePt t="41263" x="3084513" y="4673600"/>
          <p14:tracePt t="41292" x="3084513" y="4681538"/>
          <p14:tracePt t="41315" x="3076575" y="4681538"/>
          <p14:tracePt t="41371" x="3076575" y="4689475"/>
          <p14:tracePt t="41579" x="3076575" y="4697413"/>
          <p14:tracePt t="43141" x="3076575" y="4705350"/>
          <p14:tracePt t="43142" x="3076575" y="4721225"/>
          <p14:tracePt t="43149" x="3076575" y="4737100"/>
          <p14:tracePt t="43164" x="3076575" y="4745038"/>
          <p14:tracePt t="43165" x="3076575" y="4752975"/>
          <p14:tracePt t="43180" x="3076575" y="4768850"/>
          <p14:tracePt t="43181" x="3076575" y="4776788"/>
          <p14:tracePt t="43196" x="3076575" y="4792663"/>
          <p14:tracePt t="43197" x="3076575" y="4808538"/>
          <p14:tracePt t="43212" x="3076575" y="4816475"/>
          <p14:tracePt t="43213" x="3076575" y="4824413"/>
          <p14:tracePt t="43225" x="3076575" y="4832350"/>
          <p14:tracePt t="43241" x="3076575" y="4840288"/>
          <p14:tracePt t="43257" x="3076575" y="4848225"/>
          <p14:tracePt t="43313" x="3076575" y="4856163"/>
          <p14:tracePt t="43331" x="3076575" y="4864100"/>
          <p14:tracePt t="43354" x="3076575" y="4872038"/>
          <p14:tracePt t="43370" x="3076575" y="4879975"/>
          <p14:tracePt t="43468" x="3076575" y="4887913"/>
          <p14:tracePt t="43488" x="3076575" y="4903788"/>
          <p14:tracePt t="43503" x="3076575" y="4911725"/>
          <p14:tracePt t="45655" x="3076575" y="4919663"/>
          <p14:tracePt t="45656" x="3052763" y="4959350"/>
          <p14:tracePt t="45663" x="3021013" y="5072063"/>
          <p14:tracePt t="45680" x="2989263" y="5143500"/>
          <p14:tracePt t="45694" x="2965450" y="5191125"/>
          <p14:tracePt t="45696" x="2957513" y="5222875"/>
          <p14:tracePt t="45711" x="2941638" y="5254625"/>
          <p14:tracePt t="45713" x="2925763" y="5294313"/>
          <p14:tracePt t="45728" x="2917825" y="5319713"/>
          <p14:tracePt t="45729" x="2909888" y="5343525"/>
          <p14:tracePt t="45744" x="2901950" y="5359400"/>
          <p14:tracePt t="45798" x="2901950" y="5367338"/>
          <p14:tracePt t="45889" x="2901950" y="5375275"/>
          <p14:tracePt t="45890" x="2901950" y="5383213"/>
          <p14:tracePt t="45910" x="2894013" y="5391150"/>
          <p14:tracePt t="45944" x="2886075" y="5391150"/>
          <p14:tracePt t="45945" x="2886075" y="5399088"/>
          <p14:tracePt t="45973" x="2886075" y="5407025"/>
          <p14:tracePt t="46050" x="2886075" y="5414963"/>
          <p14:tracePt t="46118" x="2878138" y="5414963"/>
          <p14:tracePt t="46745" x="2878138" y="5438775"/>
          <p14:tracePt t="46746" x="2886075" y="5454650"/>
          <p14:tracePt t="46758" x="2901950" y="5478463"/>
          <p14:tracePt t="46759" x="2909888" y="5502275"/>
          <p14:tracePt t="46775" x="2925763" y="5518150"/>
          <p14:tracePt t="46776" x="2933700" y="5541963"/>
          <p14:tracePt t="46791" x="2957513" y="5573713"/>
          <p14:tracePt t="46793" x="2973388" y="5589588"/>
          <p14:tracePt t="46808" x="2981325" y="5629275"/>
          <p14:tracePt t="46808" x="3005138" y="5662613"/>
          <p14:tracePt t="46824" x="3013075" y="5702300"/>
          <p14:tracePt t="46824" x="3036888" y="5734050"/>
          <p14:tracePt t="46840" x="3052763" y="5757863"/>
          <p14:tracePt t="46840" x="3060700" y="5789613"/>
          <p14:tracePt t="46855" x="3068638" y="5813425"/>
          <p14:tracePt t="46856" x="3076575" y="5829300"/>
          <p14:tracePt t="46871" x="3076575" y="5837238"/>
          <p14:tracePt t="46872" x="3084513" y="5845175"/>
          <p14:tracePt t="46887" x="3084513" y="5861050"/>
          <p14:tracePt t="46888" x="3084513" y="5876925"/>
          <p14:tracePt t="46903" x="3084513" y="5884863"/>
          <p14:tracePt t="46904" x="3084513" y="5900738"/>
          <p14:tracePt t="46919" x="3084513" y="5916613"/>
          <p14:tracePt t="46920" x="3084513" y="5924550"/>
          <p14:tracePt t="46932" x="3084513" y="5932488"/>
          <p14:tracePt t="46948" x="3084513" y="5940425"/>
          <p14:tracePt t="47201" x="3084513" y="5932488"/>
          <p14:tracePt t="47202" x="3084513" y="5924550"/>
          <p14:tracePt t="47226" x="3084513" y="5916613"/>
          <p14:tracePt t="47227" x="3084513" y="5908675"/>
          <p14:tracePt t="47239" x="3084513" y="5900738"/>
          <p14:tracePt t="47256" x="3084513" y="5892800"/>
          <p14:tracePt t="47274" x="3084513" y="5884863"/>
          <p14:tracePt t="47276" x="3084513" y="5876925"/>
          <p14:tracePt t="47287" x="3092450" y="5876925"/>
          <p14:tracePt t="47306" x="3092450" y="5861050"/>
          <p14:tracePt t="47307" x="3092450" y="5853113"/>
          <p14:tracePt t="47322" x="3092450" y="5845175"/>
          <p14:tracePt t="47343" x="3092450" y="5837238"/>
          <p14:tracePt t="47359" x="3092450" y="5829300"/>
          <p14:tracePt t="47383" x="3092450" y="5821363"/>
          <p14:tracePt t="47401" x="3100388" y="5813425"/>
          <p14:tracePt t="49018" x="3100388" y="5821363"/>
          <p14:tracePt t="49019" x="3092450" y="5829300"/>
          <p14:tracePt t="49031" x="3084513" y="5853113"/>
          <p14:tracePt t="49032" x="3076575" y="5868988"/>
          <p14:tracePt t="49048" x="3068638" y="5892800"/>
          <p14:tracePt t="49049" x="3052763" y="5940425"/>
          <p14:tracePt t="49063" x="3036888" y="5964238"/>
          <p14:tracePt t="49064" x="3021013" y="6013450"/>
          <p14:tracePt t="49080" x="2997200" y="6045200"/>
          <p14:tracePt t="49080" x="2981325" y="6100763"/>
          <p14:tracePt t="49096" x="2957513" y="6148388"/>
          <p14:tracePt t="49096" x="2949575" y="6172200"/>
          <p14:tracePt t="49112" x="2941638" y="6203950"/>
          <p14:tracePt t="49113" x="2925763" y="6227763"/>
          <p14:tracePt t="49129" x="2917825" y="6251575"/>
          <p14:tracePt t="49129" x="2909888" y="6291263"/>
          <p14:tracePt t="49144" x="2909888" y="6299200"/>
          <p14:tracePt t="49146" x="2901950" y="6307138"/>
          <p14:tracePt t="49160" x="2894013" y="6330950"/>
          <p14:tracePt t="49162" x="2886075" y="6348413"/>
          <p14:tracePt t="49176" x="2878138" y="6364288"/>
          <p14:tracePt t="49179" x="2870200" y="6380163"/>
          <p14:tracePt t="49194" x="2854325" y="6411913"/>
          <p14:tracePt t="49209" x="2846388" y="6419850"/>
          <p14:tracePt t="49210" x="2846388" y="6427788"/>
          <p14:tracePt t="49226" x="2846388" y="6435725"/>
          <p14:tracePt t="49245" x="2846388" y="6443663"/>
          <p14:tracePt t="49455" x="2846388" y="6435725"/>
          <p14:tracePt t="49475" x="2846388" y="6419850"/>
          <p14:tracePt t="49487" x="2846388" y="6411913"/>
          <p14:tracePt t="49503" x="2846388" y="6403975"/>
          <p14:tracePt t="49532" x="2846388" y="6396038"/>
          <p14:tracePt t="49561" x="2846388" y="6388100"/>
          <p14:tracePt t="49579" x="2846388" y="6372225"/>
          <p14:tracePt t="49580" x="2846388" y="6364288"/>
          <p14:tracePt t="49603" x="2846388" y="6356350"/>
          <p14:tracePt t="49617" x="2846388" y="6348413"/>
          <p14:tracePt t="49635" x="2854325" y="6338888"/>
          <p14:tracePt t="49636" x="2854325" y="6330950"/>
          <p14:tracePt t="49665" x="2854325" y="6323013"/>
          <p14:tracePt t="49689" x="2862263" y="6323013"/>
          <p14:tracePt t="49793" x="2862263" y="6315075"/>
          <p14:tracePt t="51885" x="2862263" y="6307138"/>
          <p14:tracePt t="51903" x="2862263" y="6299200"/>
          <p14:tracePt t="51918" x="2862263" y="6283325"/>
          <p14:tracePt t="51932" x="2870200" y="6283325"/>
          <p14:tracePt t="51933" x="2870200" y="6275388"/>
          <p14:tracePt t="51953" x="2870200" y="6259513"/>
          <p14:tracePt t="51969" x="2870200" y="6243638"/>
          <p14:tracePt t="51986" x="2870200" y="6235700"/>
          <p14:tracePt t="52014" x="2870200" y="6219825"/>
          <p14:tracePt t="52030" x="2870200" y="6211888"/>
          <p14:tracePt t="52031" x="2870200" y="6196013"/>
          <p14:tracePt t="52042" x="2878138" y="6188075"/>
          <p14:tracePt t="52064" x="2886075" y="6180138"/>
          <p14:tracePt t="52075" x="2886075" y="6172200"/>
          <p14:tracePt t="52103" x="2894013" y="6172200"/>
          <p14:tracePt t="52103" x="2894013" y="6164263"/>
          <p14:tracePt t="52302" x="2894013" y="6156325"/>
          <p14:tracePt t="52345" x="2909888" y="6108700"/>
          <p14:tracePt t="52362" x="2981325" y="5980113"/>
          <p14:tracePt t="52377" x="3028950" y="5884863"/>
          <p14:tracePt t="52379" x="3109913" y="5757863"/>
          <p14:tracePt t="52395" x="3213100" y="5565775"/>
          <p14:tracePt t="52410" x="3363913" y="5327650"/>
          <p14:tracePt t="52425" x="3451225" y="5214938"/>
          <p14:tracePt t="52426" x="3587750" y="5024438"/>
          <p14:tracePt t="52440" x="3690938" y="4887913"/>
          <p14:tracePt t="52441" x="3843338" y="4721225"/>
          <p14:tracePt t="52456" x="3922713" y="4600575"/>
          <p14:tracePt t="52457" x="4002088" y="4497388"/>
          <p14:tracePt t="52472" x="4105275" y="4370388"/>
          <p14:tracePt t="52474" x="4192588" y="4257675"/>
          <p14:tracePt t="52489" x="4289425" y="4114800"/>
          <p14:tracePt t="52490" x="4360863" y="4003675"/>
          <p14:tracePt t="52505" x="4432300" y="3890963"/>
          <p14:tracePt t="52507" x="4543425" y="3748088"/>
          <p14:tracePt t="52525" x="4687888" y="3548063"/>
          <p14:tracePt t="52541" x="4830763" y="3333750"/>
          <p14:tracePt t="52554" x="4959350" y="3141663"/>
          <p14:tracePt t="52570" x="4999038" y="3070225"/>
          <p14:tracePt t="52570" x="5046663" y="2990850"/>
          <p14:tracePt t="52586" x="5070475" y="2927350"/>
          <p14:tracePt t="52587" x="5102225" y="2862263"/>
          <p14:tracePt t="52608" x="5165725" y="2743200"/>
          <p14:tracePt t="52624" x="5245100" y="2608263"/>
          <p14:tracePt t="52633" x="5276850" y="2559050"/>
          <p14:tracePt t="52635" x="5292725" y="2479675"/>
          <p14:tracePt t="52650" x="5300663" y="2439988"/>
          <p14:tracePt t="52652" x="5341938" y="2376488"/>
          <p14:tracePt t="52667" x="5349875" y="2328863"/>
          <p14:tracePt t="52667" x="5357813" y="2297113"/>
          <p14:tracePt t="52682" x="5365750" y="2249488"/>
          <p14:tracePt t="52683" x="5373688" y="2208213"/>
          <p14:tracePt t="52699" x="5381625" y="2160588"/>
          <p14:tracePt t="52700" x="5389563" y="2128838"/>
          <p14:tracePt t="52714" x="5389563" y="2081213"/>
          <p14:tracePt t="52715" x="5389563" y="2033588"/>
          <p14:tracePt t="52730" x="5389563" y="2001838"/>
          <p14:tracePt t="52731" x="5389563" y="1970088"/>
          <p14:tracePt t="52746" x="5389563" y="1922463"/>
          <p14:tracePt t="52747" x="5389563" y="1890713"/>
          <p14:tracePt t="52762" x="5389563" y="1841500"/>
          <p14:tracePt t="52763" x="5389563" y="1809750"/>
          <p14:tracePt t="52778" x="5381625" y="1778000"/>
          <p14:tracePt t="52780" x="5381625" y="1730375"/>
          <p14:tracePt t="52796" x="5373688" y="1698625"/>
          <p14:tracePt t="52798" x="5373688" y="1651000"/>
          <p14:tracePt t="52811" x="5373688" y="1619250"/>
          <p14:tracePt t="52812" x="5365750" y="1595438"/>
          <p14:tracePt t="52828" x="5349875" y="1547813"/>
          <p14:tracePt t="52828" x="5349875" y="1514475"/>
          <p14:tracePt t="52843" x="5341938" y="1474788"/>
          <p14:tracePt t="52844" x="5334000" y="1443038"/>
          <p14:tracePt t="52859" x="5310188" y="1411288"/>
          <p14:tracePt t="52860" x="5310188" y="1371600"/>
          <p14:tracePt t="52875" x="5292725" y="1355725"/>
          <p14:tracePt t="52876" x="5292725" y="1331913"/>
          <p14:tracePt t="52891" x="5276850" y="1323975"/>
          <p14:tracePt t="52892" x="5268913" y="1316038"/>
          <p14:tracePt t="52915" x="5268913" y="1308100"/>
          <p14:tracePt t="52916" x="5260975" y="1300163"/>
          <p14:tracePt t="52948" x="5260975" y="1292225"/>
          <p14:tracePt t="52950" x="5253038" y="1292225"/>
          <p14:tracePt t="52982" x="5221288" y="1292225"/>
          <p14:tracePt t="52996" x="5213350" y="1300163"/>
          <p14:tracePt t="52997" x="5181600" y="1316038"/>
          <p14:tracePt t="53013" x="5157788" y="1331913"/>
          <p14:tracePt t="53014" x="5133975" y="1339850"/>
          <p14:tracePt t="53029" x="5118100" y="1355725"/>
          <p14:tracePt t="53030" x="5086350" y="1371600"/>
          <p14:tracePt t="53044" x="5062538" y="1395413"/>
          <p14:tracePt t="53045" x="5022850" y="1411288"/>
          <p14:tracePt t="53062" x="4951413" y="1443038"/>
          <p14:tracePt t="53079" x="4886325" y="1490663"/>
          <p14:tracePt t="53093" x="4862513" y="1506538"/>
          <p14:tracePt t="53095" x="4838700" y="1514475"/>
          <p14:tracePt t="53109" x="4830763" y="1522413"/>
          <p14:tracePt t="53110" x="4814888" y="1538288"/>
          <p14:tracePt t="53125" x="4814888" y="1547813"/>
          <p14:tracePt t="53126" x="4806950" y="1547813"/>
          <p14:tracePt t="53151" x="4799013" y="1555750"/>
          <p14:tracePt t="53165" x="4799013" y="1563688"/>
          <p14:tracePt t="53179" x="4799013" y="1571625"/>
          <p14:tracePt t="53215" x="4791075" y="1579563"/>
          <p14:tracePt t="53216" x="4783138" y="1579563"/>
          <p14:tracePt t="53230" x="4783138" y="1587500"/>
          <p14:tracePt t="53231" x="4775200" y="1595438"/>
          <p14:tracePt t="53248" x="4767263" y="1611313"/>
          <p14:tracePt t="53624" x="4767263" y="1619250"/>
          <p14:tracePt t="53650" x="4767263" y="1635125"/>
          <p14:tracePt t="53650" x="4767263" y="1658938"/>
          <p14:tracePt t="53666" x="4767263" y="1698625"/>
          <p14:tracePt t="53666" x="4767263" y="1722438"/>
          <p14:tracePt t="53681" x="4775200" y="1770063"/>
          <p14:tracePt t="53682" x="4783138" y="1809750"/>
          <p14:tracePt t="53699" x="4791075" y="1873250"/>
          <p14:tracePt t="53714" x="4791075" y="1898650"/>
          <p14:tracePt t="53714" x="4799013" y="1922463"/>
          <p14:tracePt t="53729" x="4806950" y="1946275"/>
          <p14:tracePt t="53730" x="4806950" y="1962150"/>
          <p14:tracePt t="53745" x="4814888" y="1985963"/>
          <p14:tracePt t="53746" x="4814888" y="1993900"/>
          <p14:tracePt t="53763" x="4814888" y="2001838"/>
          <p14:tracePt t="53774" x="4822825" y="2001838"/>
          <p14:tracePt t="53909" x="4830763" y="1993900"/>
          <p14:tracePt t="53925" x="4846638" y="1954213"/>
          <p14:tracePt t="53939" x="4862513" y="1930400"/>
          <p14:tracePt t="53940" x="4878388" y="1890713"/>
          <p14:tracePt t="53955" x="4902200" y="1865313"/>
          <p14:tracePt t="53959" x="4918075" y="1841500"/>
          <p14:tracePt t="53972" x="4933950" y="1817688"/>
          <p14:tracePt t="53972" x="4959350" y="1778000"/>
          <p14:tracePt t="53988" x="4959350" y="1762125"/>
          <p14:tracePt t="53988" x="4967288" y="1762125"/>
          <p14:tracePt t="54003" x="4967288" y="1746250"/>
          <p14:tracePt t="54004" x="4975225" y="1738313"/>
          <p14:tracePt t="54016" x="4975225" y="1730375"/>
          <p14:tracePt t="54048" x="4975225" y="1722438"/>
          <p14:tracePt t="54238" x="4975225" y="1730375"/>
          <p14:tracePt t="54239" x="4975225" y="1746250"/>
          <p14:tracePt t="54254" x="4967288" y="1754188"/>
          <p14:tracePt t="54255" x="4967288" y="1762125"/>
          <p14:tracePt t="54270" x="4959350" y="1770063"/>
          <p14:tracePt t="54272" x="4943475" y="1785938"/>
          <p14:tracePt t="54286" x="4933950" y="1793875"/>
          <p14:tracePt t="54288" x="4926013" y="1793875"/>
          <p14:tracePt t="54301" x="4926013" y="1801813"/>
          <p14:tracePt t="54302" x="4918075" y="1809750"/>
          <p14:tracePt t="54314" x="4910138" y="1809750"/>
          <p14:tracePt t="54335" x="4902200" y="1809750"/>
          <p14:tracePt t="54348" x="4902200" y="1817688"/>
          <p14:tracePt t="54403" x="4902200" y="1825625"/>
          <p14:tracePt t="54648" x="4894263" y="1825625"/>
          <p14:tracePt t="56671" x="4894263" y="1865313"/>
          <p14:tracePt t="56673" x="4894263" y="1914525"/>
          <p14:tracePt t="56687" x="4886325" y="1938338"/>
          <p14:tracePt t="56688" x="4878388" y="1993900"/>
          <p14:tracePt t="56703" x="4878388" y="2017713"/>
          <p14:tracePt t="56704" x="4870450" y="2049463"/>
          <p14:tracePt t="56719" x="4870450" y="2097088"/>
          <p14:tracePt t="56720" x="4862513" y="2120900"/>
          <p14:tracePt t="56737" x="4862513" y="2168525"/>
          <p14:tracePt t="56737" x="4862513" y="2200275"/>
          <p14:tracePt t="56752" x="4854575" y="2233613"/>
          <p14:tracePt t="56754" x="4854575" y="2281238"/>
          <p14:tracePt t="56769" x="4854575" y="2312988"/>
          <p14:tracePt t="56770" x="4854575" y="2360613"/>
          <p14:tracePt t="56784" x="4854575" y="2384425"/>
          <p14:tracePt t="56785" x="4854575" y="2392363"/>
          <p14:tracePt t="56801" x="4854575" y="2432050"/>
          <p14:tracePt t="56802" x="4854575" y="2455863"/>
          <p14:tracePt t="56817" x="4854575" y="2495550"/>
          <p14:tracePt t="56818" x="4854575" y="2527300"/>
          <p14:tracePt t="56832" x="4854575" y="2576513"/>
          <p14:tracePt t="56833" x="4854575" y="2624138"/>
          <p14:tracePt t="56849" x="4854575" y="2655888"/>
          <p14:tracePt t="56850" x="4854575" y="2687638"/>
          <p14:tracePt t="56864" x="4854575" y="2719388"/>
          <p14:tracePt t="56867" x="4854575" y="2727325"/>
          <p14:tracePt t="56877" x="4854575" y="2743200"/>
          <p14:tracePt t="57085" x="4854575" y="2735263"/>
          <p14:tracePt t="57099" x="4854575" y="2727325"/>
          <p14:tracePt t="57114" x="4854575" y="2719388"/>
          <p14:tracePt t="57116" x="4854575" y="2711450"/>
          <p14:tracePt t="57132" x="4854575" y="2703513"/>
          <p14:tracePt t="57167" x="4854575" y="2695575"/>
          <p14:tracePt t="59580" x="4854575" y="2711450"/>
          <p14:tracePt t="59582" x="4854575" y="2719388"/>
          <p14:tracePt t="59589" x="4854575" y="2743200"/>
          <p14:tracePt t="59590" x="4854575" y="2774950"/>
          <p14:tracePt t="59606" x="4854575" y="2822575"/>
          <p14:tracePt t="59621" x="4854575" y="2830513"/>
          <p14:tracePt t="59622" x="4854575" y="2846388"/>
          <p14:tracePt t="59638" x="4854575" y="2862263"/>
          <p14:tracePt t="59638" x="4854575" y="2878138"/>
          <p14:tracePt t="59654" x="4846638" y="2901950"/>
          <p14:tracePt t="59655" x="4846638" y="2919413"/>
          <p14:tracePt t="59669" x="4846638" y="2935288"/>
          <p14:tracePt t="59670" x="4846638" y="2959100"/>
          <p14:tracePt t="59686" x="4846638" y="2974975"/>
          <p14:tracePt t="59707" x="4846638" y="2998788"/>
          <p14:tracePt t="59726" x="4838700" y="3006725"/>
          <p14:tracePt t="59727" x="4838700" y="3014663"/>
          <p14:tracePt t="59750" x="4838700" y="3022600"/>
          <p14:tracePt t="59857" x="4838700" y="3038475"/>
          <p14:tracePt t="59858" x="4830763" y="3062288"/>
          <p14:tracePt t="59871" x="4830763" y="3078163"/>
          <p14:tracePt t="59872" x="4830763" y="3101975"/>
          <p14:tracePt t="59887" x="4830763" y="3109913"/>
          <p14:tracePt t="59888" x="4830763" y="3117850"/>
          <p14:tracePt t="59904" x="4830763" y="3125788"/>
          <p14:tracePt t="59919" x="4830763" y="3133725"/>
          <p14:tracePt t="59920" x="4830763" y="3141663"/>
          <p14:tracePt t="59935" x="4830763" y="3149600"/>
          <p14:tracePt t="59937" x="4830763" y="3157538"/>
          <p14:tracePt t="59962" x="4830763" y="3165475"/>
          <p14:tracePt t="59964" x="4822825" y="3173413"/>
          <p14:tracePt t="60013" x="4822825" y="3181350"/>
          <p14:tracePt t="61618" x="4822825" y="3213100"/>
          <p14:tracePt t="61629" x="4822825" y="3236913"/>
          <p14:tracePt t="61630" x="4822825" y="3270250"/>
          <p14:tracePt t="61644" x="4822825" y="3317875"/>
          <p14:tracePt t="61647" x="4822825" y="3349625"/>
          <p14:tracePt t="61661" x="4822825" y="3381375"/>
          <p14:tracePt t="61663" x="4822825" y="3413125"/>
          <p14:tracePt t="61677" x="4822825" y="3452813"/>
          <p14:tracePt t="61678" x="4822825" y="3460750"/>
          <p14:tracePt t="61693" x="4822825" y="3476625"/>
          <p14:tracePt t="61694" x="4822825" y="3484563"/>
          <p14:tracePt t="61710" x="4822825" y="3500438"/>
          <p14:tracePt t="61729" x="4814888" y="3508375"/>
          <p14:tracePt t="63531" x="4814888" y="3532188"/>
          <p14:tracePt t="63532" x="4814888" y="3563938"/>
          <p14:tracePt t="63547" x="4814888" y="3605213"/>
          <p14:tracePt t="63548" x="4814888" y="3621088"/>
          <p14:tracePt t="63563" x="4814888" y="3660775"/>
          <p14:tracePt t="63564" x="4822825" y="3684588"/>
          <p14:tracePt t="63578" x="4822825" y="3700463"/>
          <p14:tracePt t="63579" x="4822825" y="3732213"/>
          <p14:tracePt t="63594" x="4830763" y="3748088"/>
          <p14:tracePt t="63595" x="4830763" y="3771900"/>
          <p14:tracePt t="63610" x="4830763" y="3795713"/>
          <p14:tracePt t="63611" x="4830763" y="3803650"/>
          <p14:tracePt t="63626" x="4830763" y="3819525"/>
          <p14:tracePt t="63627" x="4830763" y="3827463"/>
          <p14:tracePt t="63648" x="4830763" y="3835400"/>
          <p14:tracePt t="63700" x="4830763" y="3843338"/>
          <p14:tracePt t="63701" x="4830763" y="3851275"/>
          <p14:tracePt t="63723" x="4830763" y="3867150"/>
          <p14:tracePt t="63726" x="4830763" y="3890963"/>
          <p14:tracePt t="63739" x="4830763" y="3906838"/>
          <p14:tracePt t="63741" x="4830763" y="3914775"/>
          <p14:tracePt t="63752" x="4830763" y="3922713"/>
          <p14:tracePt t="63776" x="4830763" y="3930650"/>
          <p14:tracePt t="63793" x="4830763" y="3948113"/>
          <p14:tracePt t="63812" x="4830763" y="3956050"/>
          <p14:tracePt t="63814" x="4822825" y="3963988"/>
          <p14:tracePt t="63874" x="4822825" y="3971925"/>
          <p14:tracePt t="63892" x="4822825" y="3979863"/>
          <p14:tracePt t="63893" x="4822825" y="3987800"/>
          <p14:tracePt t="63910" x="4822825" y="3995738"/>
          <p14:tracePt t="63921" x="4814888" y="3995738"/>
          <p14:tracePt t="65149" x="4814888" y="4003675"/>
          <p14:tracePt t="65150" x="4814888" y="4035425"/>
          <p14:tracePt t="65159" x="4814888" y="4059238"/>
          <p14:tracePt t="65159" x="4814888" y="4090988"/>
          <p14:tracePt t="65175" x="4814888" y="4146550"/>
          <p14:tracePt t="65175" x="4814888" y="4194175"/>
          <p14:tracePt t="65190" x="4814888" y="4249738"/>
          <p14:tracePt t="65191" x="4814888" y="4291013"/>
          <p14:tracePt t="65206" x="4814888" y="4322763"/>
          <p14:tracePt t="65207" x="4814888" y="4346575"/>
          <p14:tracePt t="65223" x="4814888" y="4362450"/>
          <p14:tracePt t="65223" x="4814888" y="4370388"/>
          <p14:tracePt t="65243" x="4814888" y="4378325"/>
          <p14:tracePt t="67506" x="4799013" y="4449763"/>
          <p14:tracePt t="67519" x="4799013" y="4473575"/>
          <p14:tracePt t="67522" x="4791075" y="4529138"/>
          <p14:tracePt t="67535" x="4783138" y="4552950"/>
          <p14:tracePt t="67537" x="4783138" y="4592638"/>
          <p14:tracePt t="67553" x="4775200" y="4657725"/>
          <p14:tracePt t="67554" x="4775200" y="4681538"/>
          <p14:tracePt t="67569" x="4759325" y="4745038"/>
          <p14:tracePt t="67585" x="4759325" y="4776788"/>
          <p14:tracePt t="67597" x="4759325" y="4792663"/>
          <p14:tracePt t="67621" x="4759325" y="4800600"/>
          <p14:tracePt t="69620" x="4751388" y="4856163"/>
          <p14:tracePt t="69623" x="4751388" y="4903788"/>
          <p14:tracePt t="69624" x="4751388" y="4935538"/>
          <p14:tracePt t="69639" x="4751388" y="4984750"/>
          <p14:tracePt t="69640" x="4751388" y="5016500"/>
          <p14:tracePt t="69655" x="4751388" y="5064125"/>
          <p14:tracePt t="69656" x="4751388" y="5072063"/>
          <p14:tracePt t="69671" x="4751388" y="5095875"/>
          <p14:tracePt t="69672" x="4751388" y="5135563"/>
          <p14:tracePt t="69687" x="4751388" y="5143500"/>
          <p14:tracePt t="69688" x="4743450" y="5159375"/>
          <p14:tracePt t="69704" x="4743450" y="5175250"/>
          <p14:tracePt t="69704" x="4743450" y="5183188"/>
          <p14:tracePt t="69720" x="4743450" y="5199063"/>
          <p14:tracePt t="69721" x="4743450" y="5207000"/>
          <p14:tracePt t="69737" x="4743450" y="5222875"/>
          <p14:tracePt t="69737" x="4743450" y="5230813"/>
          <p14:tracePt t="69752" x="4743450" y="5246688"/>
          <p14:tracePt t="69754" x="4743450" y="5254625"/>
          <p14:tracePt t="69785" x="4743450" y="5262563"/>
          <p14:tracePt t="69786" x="4743450" y="5270500"/>
          <p14:tracePt t="69800" x="4735513" y="5278438"/>
          <p14:tracePt t="69802" x="4735513" y="5286375"/>
          <p14:tracePt t="69816" x="4735513" y="5302250"/>
          <p14:tracePt t="69817" x="4735513" y="5351463"/>
          <p14:tracePt t="69832" x="4735513" y="5375275"/>
          <p14:tracePt t="69834" x="4735513" y="5407025"/>
          <p14:tracePt t="69850" x="4727575" y="5438775"/>
          <p14:tracePt t="69851" x="4727575" y="5454650"/>
          <p14:tracePt t="69867" x="4719638" y="5494338"/>
          <p14:tracePt t="69883" x="4719638" y="5510213"/>
          <p14:tracePt t="69910" x="4719638" y="5518150"/>
          <p14:tracePt t="70036" x="4719638" y="5510213"/>
          <p14:tracePt t="70052" x="4719638" y="5478463"/>
          <p14:tracePt t="70066" x="4719638" y="5462588"/>
          <p14:tracePt t="70068" x="4727575" y="5430838"/>
          <p14:tracePt t="70082" x="4727575" y="5414963"/>
          <p14:tracePt t="70084" x="4727575" y="5407025"/>
          <p14:tracePt t="70098" x="4735513" y="5391150"/>
          <p14:tracePt t="70100" x="4735513" y="5383213"/>
          <p14:tracePt t="70116" x="4735513" y="5359400"/>
          <p14:tracePt t="70134" x="4735513" y="5351463"/>
          <p14:tracePt t="70143" x="4735513" y="5343525"/>
          <p14:tracePt t="70169" x="4735513" y="5335588"/>
          <p14:tracePt t="70195" x="4743450" y="5335588"/>
          <p14:tracePt t="70196" x="4743450" y="5327650"/>
          <p14:tracePt t="70212" x="4743450" y="5319713"/>
          <p14:tracePt t="70225" x="4743450" y="5302250"/>
          <p14:tracePt t="70249" x="4743450" y="5294313"/>
          <p14:tracePt t="70330" x="4751388" y="5294313"/>
          <p14:tracePt t="71588" x="4751388" y="5335588"/>
          <p14:tracePt t="71598" x="4751388" y="5359400"/>
          <p14:tracePt t="71601" x="4751388" y="5407025"/>
          <p14:tracePt t="71615" x="4751388" y="5462588"/>
          <p14:tracePt t="71617" x="4743450" y="5486400"/>
          <p14:tracePt t="71632" x="4743450" y="5565775"/>
          <p14:tracePt t="71647" x="4735513" y="5613400"/>
          <p14:tracePt t="71647" x="4735513" y="5694363"/>
          <p14:tracePt t="71663" x="4735513" y="5749925"/>
          <p14:tracePt t="71680" x="4735513" y="5813425"/>
          <p14:tracePt t="71694" x="4735513" y="5853113"/>
          <p14:tracePt t="71695" x="4735513" y="5884863"/>
          <p14:tracePt t="71710" x="4735513" y="5908675"/>
          <p14:tracePt t="71711" x="4727575" y="5924550"/>
          <p14:tracePt t="71728" x="4727575" y="5940425"/>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ダイアグラム が含まれている画像&#10;&#10;自動的に生成された説明">
            <a:extLst>
              <a:ext uri="{FF2B5EF4-FFF2-40B4-BE49-F238E27FC236}">
                <a16:creationId xmlns:a16="http://schemas.microsoft.com/office/drawing/2014/main" id="{CBDF40B9-868C-46C1-AEB9-B5AA22ED33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90" y="117446"/>
            <a:ext cx="4560018" cy="4504888"/>
          </a:xfrm>
        </p:spPr>
      </p:pic>
      <p:pic>
        <p:nvPicPr>
          <p:cNvPr id="8" name="コンテンツ プレースホルダー 5" descr="タイムライン が含まれている画像&#10;&#10;自動的に生成された説明">
            <a:extLst>
              <a:ext uri="{FF2B5EF4-FFF2-40B4-BE49-F238E27FC236}">
                <a16:creationId xmlns:a16="http://schemas.microsoft.com/office/drawing/2014/main" id="{C6FFDE96-D8E8-4996-9404-FD018AD61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584" y="585031"/>
            <a:ext cx="4504416" cy="6167709"/>
          </a:xfrm>
          <a:prstGeom prst="rect">
            <a:avLst/>
          </a:prstGeom>
        </p:spPr>
      </p:pic>
      <p:sp>
        <p:nvSpPr>
          <p:cNvPr id="4" name="テキスト ボックス 3">
            <a:extLst>
              <a:ext uri="{FF2B5EF4-FFF2-40B4-BE49-F238E27FC236}">
                <a16:creationId xmlns:a16="http://schemas.microsoft.com/office/drawing/2014/main" id="{356FE029-F977-E224-C46E-ABC8A93CF123}"/>
              </a:ext>
            </a:extLst>
          </p:cNvPr>
          <p:cNvSpPr txBox="1"/>
          <p:nvPr/>
        </p:nvSpPr>
        <p:spPr>
          <a:xfrm>
            <a:off x="215900" y="4801562"/>
            <a:ext cx="4207784" cy="16312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2022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年度末で全国約 </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5,600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施設、登録研修医は約 </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16,000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名（利用率 </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92</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％）、指導医約 </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60,000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名、メディカルスタッフ約 </a:t>
            </a:r>
            <a:r>
              <a:rPr kumimoji="1" lang="en-US" altLang="ja-JP"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5,300 </a:t>
            </a:r>
            <a:r>
              <a:rPr kumimoji="1" lang="ja-JP" altLang="en-US" sz="2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名が利用</a:t>
            </a:r>
          </a:p>
        </p:txBody>
      </p:sp>
      <p:sp>
        <p:nvSpPr>
          <p:cNvPr id="2" name="TextBox 1">
            <a:extLst>
              <a:ext uri="{FF2B5EF4-FFF2-40B4-BE49-F238E27FC236}">
                <a16:creationId xmlns:a16="http://schemas.microsoft.com/office/drawing/2014/main" id="{B88BCFC0-FDF7-4AB1-A507-3772D190A429}"/>
              </a:ext>
            </a:extLst>
          </p:cNvPr>
          <p:cNvSpPr txBox="1"/>
          <p:nvPr/>
        </p:nvSpPr>
        <p:spPr>
          <a:xfrm>
            <a:off x="381000" y="1143000"/>
            <a:ext cx="685800" cy="307777"/>
          </a:xfrm>
          <a:prstGeom prst="rect">
            <a:avLst/>
          </a:prstGeom>
          <a:solidFill>
            <a:schemeClr val="tx2">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сервер</a:t>
            </a:r>
            <a:endParaRPr kumimoji="0" lang="en-US" sz="14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5FB4E5C-DEE4-43EF-8E25-4894E4517E86}"/>
              </a:ext>
            </a:extLst>
          </p:cNvPr>
          <p:cNvSpPr txBox="1"/>
          <p:nvPr/>
        </p:nvSpPr>
        <p:spPr>
          <a:xfrm>
            <a:off x="2565248" y="344087"/>
            <a:ext cx="1795008" cy="1077218"/>
          </a:xfrm>
          <a:prstGeom prst="rect">
            <a:avLst/>
          </a:prstGeom>
          <a:solidFill>
            <a:schemeClr val="tx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Ухаалаг утсаар  </a:t>
            </a:r>
          </a:p>
          <a:p>
            <a:pPr marL="0" marR="0" lvl="0" indent="0" algn="l" defTabSz="914400" eaLnBrk="1" fontAlgn="auto" latinLnBrk="0" hangingPunct="1">
              <a:lnSpc>
                <a:spcPct val="100000"/>
              </a:lnSpc>
              <a:spcBef>
                <a:spcPts val="0"/>
              </a:spcBef>
              <a:spcAft>
                <a:spcPts val="0"/>
              </a:spcAft>
              <a:buClrTx/>
              <a:buSzTx/>
              <a:buFontTx/>
              <a:buNone/>
              <a:tabLst/>
              <a:defRPr/>
            </a:pPr>
            <a:r>
              <a:rPr lang="mn-MN" sz="1600" dirty="0">
                <a:solidFill>
                  <a:srgbClr val="FF0000"/>
                </a:solidFill>
                <a:latin typeface="Times New Roman" panose="02020603050405020304" pitchFamily="18" charset="0"/>
                <a:cs typeface="Times New Roman" panose="02020603050405020304" pitchFamily="18" charset="0"/>
              </a:rPr>
              <a:t> </a:t>
            </a:r>
            <a:r>
              <a:rPr kumimoji="0" lang="mn-MN"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Яг одоо</a:t>
            </a:r>
            <a:r>
              <a:rPr kumimoji="0" lang="en-US"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mn-MN"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mn-MN" sz="1600" dirty="0">
                <a:solidFill>
                  <a:srgbClr val="FF0000"/>
                </a:solidFill>
                <a:latin typeface="Times New Roman" panose="02020603050405020304" pitchFamily="18" charset="0"/>
                <a:cs typeface="Times New Roman" panose="02020603050405020304" pitchFamily="18" charset="0"/>
              </a:rPr>
              <a:t>   Газ</a:t>
            </a:r>
            <a:r>
              <a:rPr kumimoji="0" lang="mn-MN"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ар дээр нь</a:t>
            </a:r>
            <a:r>
              <a:rPr kumimoji="0" lang="en-US"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mn-MN"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mn-MN" sz="1600" dirty="0">
                <a:solidFill>
                  <a:srgbClr val="FF0000"/>
                </a:solidFill>
                <a:latin typeface="Times New Roman" panose="02020603050405020304" pitchFamily="18" charset="0"/>
                <a:cs typeface="Times New Roman" panose="02020603050405020304" pitchFamily="18" charset="0"/>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Тэмдэглэ</a:t>
            </a:r>
            <a:r>
              <a:rPr kumimoji="0" lang="en-US" sz="16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7F747BB-A00B-4391-B6E0-2DC8B4193CD2}"/>
              </a:ext>
            </a:extLst>
          </p:cNvPr>
          <p:cNvSpPr txBox="1"/>
          <p:nvPr/>
        </p:nvSpPr>
        <p:spPr>
          <a:xfrm>
            <a:off x="1082841" y="1905000"/>
            <a:ext cx="990600" cy="307777"/>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Интернет</a:t>
            </a:r>
            <a:endParaRPr kumimoji="0" lang="en-US" sz="14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00BF58C-AD48-418D-979E-F9FB6828EED7}"/>
              </a:ext>
            </a:extLst>
          </p:cNvPr>
          <p:cNvSpPr txBox="1"/>
          <p:nvPr/>
        </p:nvSpPr>
        <p:spPr>
          <a:xfrm>
            <a:off x="228600" y="2587823"/>
            <a:ext cx="1256374" cy="307777"/>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n-MN" sz="1400" dirty="0">
                <a:solidFill>
                  <a:srgbClr val="92D050"/>
                </a:solidFill>
                <a:latin typeface="Times New Roman" panose="02020603050405020304" pitchFamily="18" charset="0"/>
                <a:cs typeface="Times New Roman" panose="02020603050405020304" pitchFamily="18" charset="0"/>
              </a:rPr>
              <a:t>Сургагч багш</a:t>
            </a:r>
            <a:endParaRPr kumimoji="0" lang="en-US" sz="14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EB11CD2-B387-4D9D-8F13-D44850F8DBB7}"/>
              </a:ext>
            </a:extLst>
          </p:cNvPr>
          <p:cNvSpPr txBox="1"/>
          <p:nvPr/>
        </p:nvSpPr>
        <p:spPr>
          <a:xfrm>
            <a:off x="3581400" y="4138892"/>
            <a:ext cx="1278408" cy="516295"/>
          </a:xfrm>
          <a:prstGeom prst="rect">
            <a:avLst/>
          </a:prstGeom>
          <a:solidFill>
            <a:schemeClr val="tx1"/>
          </a:solidFill>
        </p:spPr>
        <p:txBody>
          <a:bodyPr wrap="square" rtlCol="0">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Сувилагч зэрэг эмнэлгийн ажилтан</a:t>
            </a:r>
            <a:endParaRPr kumimoji="0" lang="en-US" sz="12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E10B7E-D55E-4F10-829C-BD0573CF0D2C}"/>
              </a:ext>
            </a:extLst>
          </p:cNvPr>
          <p:cNvSpPr txBox="1"/>
          <p:nvPr/>
        </p:nvSpPr>
        <p:spPr>
          <a:xfrm>
            <a:off x="-18744" y="3933904"/>
            <a:ext cx="1603316" cy="430887"/>
          </a:xfrm>
          <a:prstGeom prst="rect">
            <a:avLst/>
          </a:prstGeom>
          <a:solidFill>
            <a:schemeClr val="tx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Сургалттын хөтөлбөр</a:t>
            </a:r>
          </a:p>
          <a:p>
            <a:pPr marL="0" marR="0" lvl="0" indent="0" algn="r"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Сургалтын байгууллага</a:t>
            </a:r>
            <a:endParaRPr kumimoji="0" lang="en-US" sz="110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C843C4-95B5-45DA-B01A-C6F97E98500D}"/>
              </a:ext>
            </a:extLst>
          </p:cNvPr>
          <p:cNvSpPr txBox="1"/>
          <p:nvPr/>
        </p:nvSpPr>
        <p:spPr>
          <a:xfrm>
            <a:off x="1862592" y="2923229"/>
            <a:ext cx="1185408" cy="438582"/>
          </a:xfrm>
          <a:prstGeom prst="rect">
            <a:avLst/>
          </a:prstGeom>
          <a:solidFill>
            <a:schemeClr val="tx1"/>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Ур чадварын үнэлгээ</a:t>
            </a:r>
          </a:p>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Туршлагыг шалгах </a:t>
            </a:r>
            <a:endPar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412F557-0E14-4838-AEBB-FE90F709BD4E}"/>
              </a:ext>
            </a:extLst>
          </p:cNvPr>
          <p:cNvSpPr txBox="1"/>
          <p:nvPr/>
        </p:nvSpPr>
        <p:spPr>
          <a:xfrm>
            <a:off x="723900" y="3486467"/>
            <a:ext cx="1646692" cy="324384"/>
          </a:xfrm>
          <a:prstGeom prst="rect">
            <a:avLst/>
          </a:prstGeom>
          <a:solidFill>
            <a:schemeClr val="tx1"/>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Туршлагыг харах хүсэлт</a:t>
            </a:r>
          </a:p>
          <a:p>
            <a:pPr marL="0" marR="0" lvl="0" indent="0" algn="ctr" defTabSz="914400" eaLnBrk="1" fontAlgn="auto" latinLnBrk="0" hangingPunct="1">
              <a:lnSpc>
                <a:spcPts val="9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Багшлах чадварыг шалгах </a:t>
            </a:r>
            <a:endPar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17A765E-6B94-4306-9948-4143F853F044}"/>
              </a:ext>
            </a:extLst>
          </p:cNvPr>
          <p:cNvSpPr txBox="1"/>
          <p:nvPr/>
        </p:nvSpPr>
        <p:spPr>
          <a:xfrm>
            <a:off x="3322868" y="3301984"/>
            <a:ext cx="826426" cy="415498"/>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05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Суралцагч</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05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эмч</a:t>
            </a:r>
            <a:endParaRPr kumimoji="0" lang="en-US" sz="1050" b="0" i="0" u="none"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817998F-708E-41DB-9211-EB4A84E910E6}"/>
              </a:ext>
            </a:extLst>
          </p:cNvPr>
          <p:cNvSpPr txBox="1"/>
          <p:nvPr/>
        </p:nvSpPr>
        <p:spPr>
          <a:xfrm>
            <a:off x="2179886" y="4264927"/>
            <a:ext cx="1401514" cy="553998"/>
          </a:xfrm>
          <a:prstGeom prst="rect">
            <a:avLst/>
          </a:prstGeom>
          <a:solidFill>
            <a:schemeClr val="tx1"/>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хөтөлбөрийг үнэлэх</a:t>
            </a:r>
          </a:p>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байгууллагын үнэлгээ </a:t>
            </a:r>
            <a:endPar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872932B-14CD-4B8C-AB06-15114A90275A}"/>
              </a:ext>
            </a:extLst>
          </p:cNvPr>
          <p:cNvSpPr txBox="1"/>
          <p:nvPr/>
        </p:nvSpPr>
        <p:spPr>
          <a:xfrm>
            <a:off x="2196427" y="3754993"/>
            <a:ext cx="979729" cy="553998"/>
          </a:xfrm>
          <a:prstGeom prst="rect">
            <a:avLst/>
          </a:prstGeom>
          <a:solidFill>
            <a:schemeClr val="tx1"/>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mn-MN" sz="900" dirty="0">
                <a:latin typeface="Times New Roman" panose="02020603050405020304" pitchFamily="18" charset="0"/>
                <a:cs typeface="Times New Roman" panose="02020603050405020304" pitchFamily="18" charset="0"/>
              </a:rPr>
              <a:t>Эмнэл зүйн</a:t>
            </a: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 дүүргэснийг баталгаажуулах</a:t>
            </a:r>
            <a:endPar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793FB92-99C6-4496-9198-56D06F494819}"/>
              </a:ext>
            </a:extLst>
          </p:cNvPr>
          <p:cNvSpPr txBox="1"/>
          <p:nvPr/>
        </p:nvSpPr>
        <p:spPr>
          <a:xfrm>
            <a:off x="3322358" y="3886204"/>
            <a:ext cx="1232596" cy="207749"/>
          </a:xfrm>
          <a:prstGeom prst="rect">
            <a:avLst/>
          </a:prstGeom>
          <a:solidFill>
            <a:schemeClr val="tx1"/>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360 хэмийн үнэлгээ</a:t>
            </a:r>
            <a:endPar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40C2600-B980-4D65-B0B4-83148680374A}"/>
              </a:ext>
            </a:extLst>
          </p:cNvPr>
          <p:cNvSpPr txBox="1"/>
          <p:nvPr/>
        </p:nvSpPr>
        <p:spPr>
          <a:xfrm>
            <a:off x="131270" y="4763375"/>
            <a:ext cx="4423684" cy="1938992"/>
          </a:xfrm>
          <a:prstGeom prst="rect">
            <a:avLst/>
          </a:prstGeom>
          <a:solidFill>
            <a:schemeClr val="accent2">
              <a:lumMod val="20000"/>
              <a:lumOff val="80000"/>
            </a:schemeClr>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mn-MN"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2022 оны сүүлээр улс даяар 5,600 байгууллага, бүртгэлтэй суралцагч эмч 16,000 орчим </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ашиглалтын хувь 92%</a:t>
            </a: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mn-MN" sz="2000" dirty="0">
                <a:latin typeface="Times New Roman" panose="02020603050405020304" pitchFamily="18" charset="0"/>
                <a:cs typeface="Times New Roman" panose="02020603050405020304" pitchFamily="18" charset="0"/>
              </a:rPr>
              <a:t>сургагч багш</a:t>
            </a:r>
            <a:r>
              <a:rPr kumimoji="0" lang="mn-MN"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60,000 орчим, эмнэлгийн ажилтан 5,300 орчим хүн ашиглаж байна.</a:t>
            </a:r>
            <a:endPar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153A1B0-E2CB-44CD-B8DB-52628804BFA5}"/>
              </a:ext>
            </a:extLst>
          </p:cNvPr>
          <p:cNvSpPr txBox="1"/>
          <p:nvPr/>
        </p:nvSpPr>
        <p:spPr>
          <a:xfrm>
            <a:off x="4727798" y="728807"/>
            <a:ext cx="2150592" cy="307777"/>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Багш эмчийн хийх ажил</a:t>
            </a:r>
            <a:endParaRPr kumimoji="0" lang="en-US" sz="14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F79FD86B-B74B-49A6-9CFB-02BC32210DA8}"/>
              </a:ext>
            </a:extLst>
          </p:cNvPr>
          <p:cNvSpPr txBox="1"/>
          <p:nvPr/>
        </p:nvSpPr>
        <p:spPr>
          <a:xfrm>
            <a:off x="4343400" y="1113851"/>
            <a:ext cx="2278592" cy="208968"/>
          </a:xfrm>
          <a:prstGeom prst="rect">
            <a:avLst/>
          </a:prstGeom>
          <a:solidFill>
            <a:srgbClr val="92D050"/>
          </a:solidFill>
        </p:spPr>
        <p:txBody>
          <a:bodyPr wrap="square" rtlCol="0">
            <a:spAutoFit/>
          </a:bodyPr>
          <a:lstStyle/>
          <a:p>
            <a:pPr marL="0" marR="0" lvl="0" indent="0" defTabSz="914400" eaLnBrk="1" fontAlgn="auto" latinLnBrk="0" hangingPunct="1">
              <a:lnSpc>
                <a:spcPts val="900"/>
              </a:lnSpc>
              <a:spcBef>
                <a:spcPts val="0"/>
              </a:spcBef>
              <a:spcAft>
                <a:spcPts val="0"/>
              </a:spcAft>
              <a:buClrTx/>
              <a:buSzTx/>
              <a:buFontTx/>
              <a:buNone/>
              <a:tabLst/>
              <a:defRPr/>
            </a:pPr>
            <a:r>
              <a:rPr kumimoji="0" lang="mn-MN" sz="1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Суралцагч эмчийн үнэлгээний хуудас</a:t>
            </a:r>
            <a:endParaRPr kumimoji="0" lang="en-US" sz="1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8403DCD-CBCB-408C-ABDD-344FE5C9451B}"/>
              </a:ext>
            </a:extLst>
          </p:cNvPr>
          <p:cNvSpPr txBox="1"/>
          <p:nvPr/>
        </p:nvSpPr>
        <p:spPr>
          <a:xfrm>
            <a:off x="3886200" y="1309085"/>
            <a:ext cx="2992190" cy="438582"/>
          </a:xfrm>
          <a:prstGeom prst="rect">
            <a:avLst/>
          </a:prstGeom>
          <a:solidFill>
            <a:srgbClr val="00B050"/>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Сургалтын салбар бүрийг төгсгөлд </a:t>
            </a:r>
          </a:p>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Үнэлгээ өгөх хүн: Багш эмч, удирдлага эмч, эмчээс бусад</a:t>
            </a:r>
            <a:endParaRPr kumimoji="0" lang="en-US" sz="9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756BC60-1DB4-4762-B148-48C82AE6FCBD}"/>
              </a:ext>
            </a:extLst>
          </p:cNvPr>
          <p:cNvSpPr txBox="1"/>
          <p:nvPr/>
        </p:nvSpPr>
        <p:spPr>
          <a:xfrm>
            <a:off x="3886200" y="1639596"/>
            <a:ext cx="2992190" cy="207749"/>
          </a:xfrm>
          <a:prstGeom prst="rect">
            <a:avLst/>
          </a:prstGeom>
          <a:solidFill>
            <a:srgbClr val="92D050"/>
          </a:solidFill>
        </p:spPr>
        <p:txBody>
          <a:bodyPr wrap="square" rtlCol="0">
            <a:spAutoFit/>
          </a:bodyPr>
          <a:lstStyle/>
          <a:p>
            <a:pPr marL="0" marR="0" lvl="0" indent="0" algn="ctr" defTabSz="914400" eaLnBrk="1" fontAlgn="auto" latinLnBrk="0" hangingPunct="1">
              <a:lnSpc>
                <a:spcPts val="900"/>
              </a:lnSpc>
              <a:spcBef>
                <a:spcPts val="0"/>
              </a:spcBef>
              <a:spcAft>
                <a:spcPts val="0"/>
              </a:spcAft>
              <a:buClrTx/>
              <a:buSzTx/>
              <a:buFontTx/>
              <a:buNone/>
              <a:tabLst/>
              <a:defRPr/>
            </a:pPr>
            <a:r>
              <a:rPr kumimoji="0" lang="mn-MN" sz="9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rPr>
              <a:t>А.Эмч хүний үндсэн үнэт зүйлс (мэргэжлийн ур чадвар)</a:t>
            </a:r>
          </a:p>
        </p:txBody>
      </p:sp>
      <p:sp>
        <p:nvSpPr>
          <p:cNvPr id="22" name="TextBox 21">
            <a:extLst>
              <a:ext uri="{FF2B5EF4-FFF2-40B4-BE49-F238E27FC236}">
                <a16:creationId xmlns:a16="http://schemas.microsoft.com/office/drawing/2014/main" id="{F1C82108-4287-456D-840E-99BFBFA988DB}"/>
              </a:ext>
            </a:extLst>
          </p:cNvPr>
          <p:cNvSpPr txBox="1"/>
          <p:nvPr/>
        </p:nvSpPr>
        <p:spPr>
          <a:xfrm>
            <a:off x="4073758" y="1835383"/>
            <a:ext cx="1810197" cy="24622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зүйл 4 шатаар үнэлнэ </a:t>
            </a:r>
            <a:endPar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C64B205-F939-4000-A3FD-5FE5C45A7C36}"/>
              </a:ext>
            </a:extLst>
          </p:cNvPr>
          <p:cNvSpPr txBox="1"/>
          <p:nvPr/>
        </p:nvSpPr>
        <p:spPr>
          <a:xfrm>
            <a:off x="4073757" y="2092729"/>
            <a:ext cx="1810198" cy="220573"/>
          </a:xfrm>
          <a:prstGeom prst="rect">
            <a:avLst/>
          </a:prstGeom>
          <a:solidFill>
            <a:srgbClr val="92D050"/>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Б.Мэргэжлийн чанар, ур чадвар</a:t>
            </a:r>
          </a:p>
        </p:txBody>
      </p:sp>
      <p:sp>
        <p:nvSpPr>
          <p:cNvPr id="24" name="TextBox 23">
            <a:extLst>
              <a:ext uri="{FF2B5EF4-FFF2-40B4-BE49-F238E27FC236}">
                <a16:creationId xmlns:a16="http://schemas.microsoft.com/office/drawing/2014/main" id="{6A8D18C8-1444-4648-9F1E-CC4BAB13436E}"/>
              </a:ext>
            </a:extLst>
          </p:cNvPr>
          <p:cNvSpPr txBox="1"/>
          <p:nvPr/>
        </p:nvSpPr>
        <p:spPr>
          <a:xfrm>
            <a:off x="4081779" y="2308539"/>
            <a:ext cx="1810197" cy="439800"/>
          </a:xfrm>
          <a:prstGeom prst="rect">
            <a:avLst/>
          </a:prstGeom>
          <a:solidFill>
            <a:schemeClr val="tx1"/>
          </a:solidFill>
        </p:spPr>
        <p:txBody>
          <a:bodyPr wrap="square" rtlCol="0">
            <a:spAutoFit/>
          </a:bodyPr>
          <a:lstStyle/>
          <a:p>
            <a:pPr marL="0" marR="0" lvl="0" indent="0" defTabSz="914400" eaLnBrk="1" fontAlgn="auto" latinLnBrk="0" hangingPunct="1">
              <a:lnSpc>
                <a:spcPts val="9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9 зүйл: 7 шатаар үнэлнэ</a:t>
            </a:r>
          </a:p>
          <a:p>
            <a:pPr marL="0" marR="0" lvl="0" indent="0" defTabSz="914400" eaLnBrk="1" fontAlgn="auto" latinLnBrk="0" hangingPunct="1">
              <a:lnSpc>
                <a:spcPts val="9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Доороос 32 зүйл: 4 шатаар үнэлнэ.</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D697C23-9B17-4420-9011-6F101D66E5CC}"/>
              </a:ext>
            </a:extLst>
          </p:cNvPr>
          <p:cNvSpPr txBox="1"/>
          <p:nvPr/>
        </p:nvSpPr>
        <p:spPr>
          <a:xfrm>
            <a:off x="4073757" y="2738031"/>
            <a:ext cx="1810198" cy="220573"/>
          </a:xfrm>
          <a:prstGeom prst="rect">
            <a:avLst/>
          </a:prstGeom>
          <a:solidFill>
            <a:srgbClr val="92D050"/>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В. Эмнэлгийн үндсэн үйлчилгээ</a:t>
            </a:r>
          </a:p>
        </p:txBody>
      </p:sp>
      <p:sp>
        <p:nvSpPr>
          <p:cNvPr id="26" name="TextBox 25">
            <a:extLst>
              <a:ext uri="{FF2B5EF4-FFF2-40B4-BE49-F238E27FC236}">
                <a16:creationId xmlns:a16="http://schemas.microsoft.com/office/drawing/2014/main" id="{D5EB3C45-0AF2-45F0-BD7A-F9FFF7EF3410}"/>
              </a:ext>
            </a:extLst>
          </p:cNvPr>
          <p:cNvSpPr txBox="1"/>
          <p:nvPr/>
        </p:nvSpPr>
        <p:spPr>
          <a:xfrm>
            <a:off x="4073757" y="2962308"/>
            <a:ext cx="1810197" cy="208968"/>
          </a:xfrm>
          <a:prstGeom prst="rect">
            <a:avLst/>
          </a:prstGeom>
          <a:solidFill>
            <a:schemeClr val="tx1"/>
          </a:solidFill>
        </p:spPr>
        <p:txBody>
          <a:bodyPr wrap="square" rtlCol="0">
            <a:spAutoFit/>
          </a:bodyPr>
          <a:lstStyle/>
          <a:p>
            <a:pPr marL="0" marR="0" lvl="0" indent="0" defTabSz="914400" eaLnBrk="1" fontAlgn="auto" latinLnBrk="0" hangingPunct="1">
              <a:lnSpc>
                <a:spcPts val="9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зүйл: 4 шатаар үнэлнэ</a:t>
            </a:r>
          </a:p>
        </p:txBody>
      </p:sp>
      <p:sp>
        <p:nvSpPr>
          <p:cNvPr id="27" name="TextBox 26">
            <a:extLst>
              <a:ext uri="{FF2B5EF4-FFF2-40B4-BE49-F238E27FC236}">
                <a16:creationId xmlns:a16="http://schemas.microsoft.com/office/drawing/2014/main" id="{33373A98-5A0E-43D9-B144-AABB642E90AD}"/>
              </a:ext>
            </a:extLst>
          </p:cNvPr>
          <p:cNvSpPr txBox="1"/>
          <p:nvPr/>
        </p:nvSpPr>
        <p:spPr>
          <a:xfrm>
            <a:off x="4741674" y="3552851"/>
            <a:ext cx="1791305" cy="577081"/>
          </a:xfrm>
          <a:prstGeom prst="rect">
            <a:avLst/>
          </a:prstGeom>
          <a:solidFill>
            <a:schemeClr val="accent1">
              <a:lumMod val="20000"/>
              <a:lumOff val="80000"/>
            </a:schemeClr>
          </a:solidFill>
          <a:ln>
            <a:solidFill>
              <a:srgbClr val="FF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05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Мэргэжлийн талбар бүрийн төгсгөлд суралцагч эмчийг үнэлнэ.</a:t>
            </a:r>
            <a:r>
              <a:rPr kumimoji="0" lang="mn-MN"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en-US"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BAB4A4EE-96B6-40AD-B65D-0C50B991CDDE}"/>
              </a:ext>
            </a:extLst>
          </p:cNvPr>
          <p:cNvSpPr txBox="1"/>
          <p:nvPr/>
        </p:nvSpPr>
        <p:spPr>
          <a:xfrm>
            <a:off x="6459413" y="3830504"/>
            <a:ext cx="1321008" cy="605294"/>
          </a:xfrm>
          <a:prstGeom prst="rect">
            <a:avLst/>
          </a:prstGeom>
          <a:solidFill>
            <a:schemeClr val="accent1">
              <a:lumMod val="20000"/>
              <a:lumOff val="80000"/>
            </a:schemeClr>
          </a:solidFill>
          <a:ln>
            <a:solidFill>
              <a:srgbClr val="FF0000"/>
            </a:solidFill>
          </a:ln>
        </p:spPr>
        <p:txBody>
          <a:bodyPr wrap="square" rtlCol="0">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mn-MN" sz="105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Суралцагч эмчийн хүсэлтэд үндэслэн суралцагчийн туршлагыг харна.</a:t>
            </a:r>
            <a:endParaRPr kumimoji="0" lang="en-US"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8F567CF9-0881-4276-A881-21F1774A8AB3}"/>
              </a:ext>
            </a:extLst>
          </p:cNvPr>
          <p:cNvSpPr txBox="1"/>
          <p:nvPr/>
        </p:nvSpPr>
        <p:spPr>
          <a:xfrm>
            <a:off x="7792453" y="3877791"/>
            <a:ext cx="1126550" cy="605294"/>
          </a:xfrm>
          <a:prstGeom prst="rect">
            <a:avLst/>
          </a:prstGeom>
          <a:solidFill>
            <a:schemeClr val="accent1">
              <a:lumMod val="20000"/>
              <a:lumOff val="80000"/>
            </a:schemeClr>
          </a:solidFill>
          <a:ln>
            <a:solidFill>
              <a:srgbClr val="FF0000"/>
            </a:solidFill>
          </a:ln>
        </p:spPr>
        <p:txBody>
          <a:bodyPr wrap="square" rtlCol="0">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mn-MN" sz="105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Тухай бүрд суралцагч эмчид үнэлгээ өгнө.</a:t>
            </a:r>
            <a:endParaRPr kumimoji="0" lang="en-US" sz="105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52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bwMode="auto">
          <a:xfrm>
            <a:off x="691162" y="3452475"/>
            <a:ext cx="5264470" cy="307777"/>
          </a:xfrm>
          <a:prstGeom prst="rect">
            <a:avLst/>
          </a:prstGeom>
          <a:noFill/>
          <a:ln w="254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5000"/>
                    </a:schemeClr>
                  </a:outerShdw>
                </a:effectLst>
              </a14:hiddenEffects>
            </a:ext>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2701" name="Rectangle 13"/>
          <p:cNvSpPr>
            <a:spLocks noChangeArrowheads="1"/>
          </p:cNvSpPr>
          <p:nvPr/>
        </p:nvSpPr>
        <p:spPr bwMode="auto">
          <a:xfrm>
            <a:off x="867848" y="5680241"/>
            <a:ext cx="7384612" cy="781752"/>
          </a:xfrm>
          <a:prstGeom prst="rect">
            <a:avLst/>
          </a:prstGeom>
          <a:solidFill>
            <a:schemeClr val="bg1">
              <a:lumMod val="95000"/>
            </a:schemeClr>
          </a:solidFill>
          <a:ln w="9525">
            <a:solidFill>
              <a:schemeClr val="tx1"/>
            </a:solidFill>
            <a:miter lim="800000"/>
            <a:headEnd/>
            <a:tailEnd/>
          </a:ln>
          <a:effectLst/>
        </p:spPr>
        <p:txBody>
          <a:bodyPr wrap="square" rtlCol="0">
            <a:prstTxWarp prst="textNoShape">
              <a:avLst/>
            </a:prstTxWarp>
            <a:spAutoFit/>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mn" sz="1400" b="1" i="0" u="none" strike="noStrike" kern="1200" cap="none" spc="0" normalizeH="0" baseline="0" noProof="0" dirty="0">
                <a:ln>
                  <a:noFill/>
                </a:ln>
                <a:solidFill>
                  <a:srgbClr val="A80100"/>
                </a:solidFill>
                <a:effectLst/>
                <a:uLnTx/>
                <a:uFillTx/>
                <a:latin typeface="Arial"/>
                <a:ea typeface="Yu Gothic Medium" panose="020B0400000000000000" pitchFamily="34" charset="-128"/>
                <a:cs typeface="Arial"/>
              </a:rPr>
              <a:t>Цөм хэлбэрийн эмнэлэгт сургалт ≥ 1 жил</a:t>
            </a:r>
            <a:endParaRPr kumimoji="0" lang="en-US" altLang="ja-JP" sz="1400" b="1" i="0" u="none" strike="noStrike" kern="1200" cap="none" spc="0" normalizeH="0" baseline="0" noProof="0" dirty="0">
              <a:ln>
                <a:noFill/>
              </a:ln>
              <a:solidFill>
                <a:srgbClr val="A80100"/>
              </a:solidFill>
              <a:effectLst/>
              <a:uLnTx/>
              <a:uFillTx/>
              <a:latin typeface="Arial"/>
              <a:ea typeface="Yu Gothic Medium" panose="020B0400000000000000" pitchFamily="34" charset="-128"/>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mn"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Эмнэлзүйн сургалтын хамтын ажиллагаат байгууламж дахь сургалт ≤12 долоо хоног (Эмч хүрэлцэхгүй бүс нутгаас бусад)</a:t>
            </a:r>
            <a:endParaRPr kumimoji="0" lang="ja-JP" altLang="en-US"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2692" name="AutoShape 4"/>
          <p:cNvSpPr>
            <a:spLocks noChangeArrowheads="1"/>
          </p:cNvSpPr>
          <p:nvPr/>
        </p:nvSpPr>
        <p:spPr bwMode="auto">
          <a:xfrm>
            <a:off x="1124708" y="3299031"/>
            <a:ext cx="2107271" cy="923556"/>
          </a:xfrm>
          <a:prstGeom prst="octagon">
            <a:avLst>
              <a:gd name="adj" fmla="val 19817"/>
            </a:avLst>
          </a:prstGeom>
          <a:solidFill>
            <a:srgbClr val="901945"/>
          </a:solidFill>
          <a:ln w="9525">
            <a:noFill/>
            <a:miter lim="800000"/>
            <a:headEnd/>
            <a:tailEnd/>
          </a:ln>
          <a:effectLst>
            <a:outerShdw blurRad="50800" dist="38100" dir="2700000" algn="tl" rotWithShape="0">
              <a:prstClr val="black">
                <a:alpha val="40000"/>
              </a:prst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a:ln>
                  <a:noFill/>
                </a:ln>
                <a:solidFill>
                  <a:srgbClr val="FFFFFF"/>
                </a:solidFill>
                <a:effectLst/>
                <a:uLnTx/>
                <a:uFillTx/>
                <a:latin typeface="Arial"/>
                <a:ea typeface="Yu Gothic" panose="020B0400000000000000" pitchFamily="34" charset="-128"/>
                <a:cs typeface="Osaka" pitchFamily="-128" charset="-128"/>
              </a:rPr>
              <a:t>Хамтын ажиллагаат эмнэлэг</a:t>
            </a:r>
            <a:endParaRPr kumimoji="1" lang="ja-JP" altLang="en-US" sz="18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endParaRPr>
          </a:p>
        </p:txBody>
      </p:sp>
      <p:sp>
        <p:nvSpPr>
          <p:cNvPr id="242694" name="AutoShape 6"/>
          <p:cNvSpPr>
            <a:spLocks noChangeArrowheads="1"/>
          </p:cNvSpPr>
          <p:nvPr/>
        </p:nvSpPr>
        <p:spPr bwMode="auto">
          <a:xfrm>
            <a:off x="3419510" y="3348153"/>
            <a:ext cx="1989446" cy="923556"/>
          </a:xfrm>
          <a:prstGeom prst="octagon">
            <a:avLst>
              <a:gd name="adj" fmla="val 18095"/>
            </a:avLst>
          </a:prstGeom>
          <a:solidFill>
            <a:srgbClr val="901945"/>
          </a:solidFill>
          <a:ln w="9525">
            <a:noFill/>
            <a:miter lim="800000"/>
            <a:headEnd/>
            <a:tailEnd/>
          </a:ln>
          <a:effectLst>
            <a:outerShdw blurRad="50800" dist="38100" dir="2700000" algn="tl" rotWithShape="0">
              <a:prstClr val="black">
                <a:alpha val="40000"/>
              </a:prst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a:ln>
                  <a:noFill/>
                </a:ln>
                <a:solidFill>
                  <a:srgbClr val="FFFFFF"/>
                </a:solidFill>
                <a:effectLst/>
                <a:uLnTx/>
                <a:uFillTx/>
                <a:latin typeface="Arial"/>
                <a:ea typeface="Yu Gothic" panose="020B0400000000000000" pitchFamily="34" charset="-128"/>
                <a:cs typeface="Osaka" pitchFamily="-128" charset="-128"/>
              </a:rPr>
              <a:t>Хамтын ажиллагаат эмнэлэг</a:t>
            </a:r>
            <a:endParaRPr kumimoji="1" lang="ja-JP" altLang="en-US" sz="18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endParaRPr>
          </a:p>
        </p:txBody>
      </p:sp>
      <p:sp>
        <p:nvSpPr>
          <p:cNvPr id="52234" name="Rectangle 15"/>
          <p:cNvSpPr>
            <a:spLocks noChangeArrowheads="1"/>
          </p:cNvSpPr>
          <p:nvPr/>
        </p:nvSpPr>
        <p:spPr bwMode="auto">
          <a:xfrm>
            <a:off x="5596487" y="3391319"/>
            <a:ext cx="3435861" cy="557835"/>
          </a:xfrm>
          <a:prstGeom prst="rect">
            <a:avLst/>
          </a:prstGeom>
          <a:noFill/>
          <a:ln w="9525">
            <a:noFill/>
            <a:miter lim="800000"/>
            <a:headEnd/>
            <a:tailEnd/>
          </a:ln>
          <a:effectLst/>
        </p:spPr>
        <p:txBody>
          <a:bodyPr wrap="none" rtlCol="0" anchor="ctr">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mn" sz="2000" i="0" u="sng"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Ойролцоогоор 1500 эмнэлэг</a:t>
            </a:r>
            <a:endParaRPr kumimoji="1" lang="ja-JP" altLang="en-US" sz="2000" i="0" u="sng"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2693" name="AutoShape 5"/>
          <p:cNvSpPr>
            <a:spLocks noChangeArrowheads="1"/>
          </p:cNvSpPr>
          <p:nvPr/>
        </p:nvSpPr>
        <p:spPr bwMode="auto">
          <a:xfrm>
            <a:off x="1124708" y="4497903"/>
            <a:ext cx="1303363" cy="743471"/>
          </a:xfrm>
          <a:prstGeom prst="hexagon">
            <a:avLst>
              <a:gd name="adj" fmla="val 15564"/>
              <a:gd name="vf" fmla="val 115470"/>
            </a:avLst>
          </a:prstGeom>
          <a:solidFill>
            <a:srgbClr val="096B00"/>
          </a:solidFill>
          <a:ln w="9525">
            <a:noFill/>
            <a:miter lim="800000"/>
            <a:headEnd/>
            <a:tailEnd/>
          </a:ln>
          <a:effectLst>
            <a:outerShdw blurRad="50800" dist="38100" dir="2700000" algn="tl" rotWithShape="0">
              <a:prstClr val="black">
                <a:alpha val="40000"/>
              </a:prst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rPr>
              <a:t>Эмнэлзүйн сургалтын хамтын ажиллагаат байгууламж</a:t>
            </a:r>
          </a:p>
        </p:txBody>
      </p:sp>
      <p:sp>
        <p:nvSpPr>
          <p:cNvPr id="242697" name="AutoShape 9"/>
          <p:cNvSpPr>
            <a:spLocks noChangeArrowheads="1"/>
          </p:cNvSpPr>
          <p:nvPr/>
        </p:nvSpPr>
        <p:spPr bwMode="auto">
          <a:xfrm>
            <a:off x="2610603" y="4497903"/>
            <a:ext cx="1303363" cy="743471"/>
          </a:xfrm>
          <a:prstGeom prst="hexagon">
            <a:avLst>
              <a:gd name="adj" fmla="val 15564"/>
              <a:gd name="vf" fmla="val 115470"/>
            </a:avLst>
          </a:prstGeom>
          <a:solidFill>
            <a:srgbClr val="096B00"/>
          </a:solidFill>
          <a:ln w="9525">
            <a:noFill/>
            <a:miter lim="800000"/>
            <a:headEnd/>
            <a:tailEnd/>
          </a:ln>
          <a:effectLst>
            <a:outerShdw blurRad="50800" dist="38100" dir="2700000" algn="tl" rotWithShape="0">
              <a:prstClr val="black">
                <a:alpha val="40000"/>
              </a:prst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rPr>
              <a:t>Эмнэлзүйн сургалтын хамтын ажиллагаат байгууламж</a:t>
            </a:r>
          </a:p>
        </p:txBody>
      </p:sp>
      <p:sp>
        <p:nvSpPr>
          <p:cNvPr id="242698" name="AutoShape 10"/>
          <p:cNvSpPr>
            <a:spLocks noChangeArrowheads="1"/>
          </p:cNvSpPr>
          <p:nvPr/>
        </p:nvSpPr>
        <p:spPr bwMode="auto">
          <a:xfrm>
            <a:off x="4104125" y="4508223"/>
            <a:ext cx="1304831" cy="743471"/>
          </a:xfrm>
          <a:prstGeom prst="hexagon">
            <a:avLst>
              <a:gd name="adj" fmla="val 15564"/>
              <a:gd name="vf" fmla="val 115470"/>
            </a:avLst>
          </a:prstGeom>
          <a:solidFill>
            <a:srgbClr val="096B00"/>
          </a:solidFill>
          <a:ln w="9525">
            <a:noFill/>
            <a:miter lim="800000"/>
            <a:headEnd/>
            <a:tailEnd/>
          </a:ln>
          <a:effectLst>
            <a:outerShdw blurRad="50800" dist="38100" dir="2700000" algn="tl" rotWithShape="0">
              <a:prstClr val="black">
                <a:alpha val="40000"/>
              </a:prst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rPr>
              <a:t>Эмнэлзүйн сургалтын хамтын ажиллагаат байгууламж</a:t>
            </a:r>
          </a:p>
        </p:txBody>
      </p:sp>
      <p:sp>
        <p:nvSpPr>
          <p:cNvPr id="52235" name="Rectangle 16"/>
          <p:cNvSpPr>
            <a:spLocks noChangeArrowheads="1"/>
          </p:cNvSpPr>
          <p:nvPr/>
        </p:nvSpPr>
        <p:spPr bwMode="auto">
          <a:xfrm>
            <a:off x="5556153" y="4616775"/>
            <a:ext cx="3285066" cy="505726"/>
          </a:xfrm>
          <a:prstGeom prst="rect">
            <a:avLst/>
          </a:prstGeom>
          <a:noFill/>
          <a:ln w="9525">
            <a:noFill/>
            <a:miter lim="800000"/>
            <a:headEnd/>
            <a:tailEnd/>
          </a:ln>
          <a:effectLst/>
        </p:spPr>
        <p:txBody>
          <a:bodyPr wrap="none" rtlCol="0" anchor="ctr">
            <a:prstTxWarp prst="textNoShape">
              <a:avLst/>
            </a:prstTxWarp>
          </a:bodyPr>
          <a:lstStyle/>
          <a:p>
            <a:pPr marL="0" marR="0" lvl="0" indent="0" algn="r" defTabSz="914400" rtl="0" eaLnBrk="1" fontAlgn="base" latinLnBrk="0" hangingPunct="1">
              <a:lnSpc>
                <a:spcPct val="100000"/>
              </a:lnSpc>
              <a:spcBef>
                <a:spcPts val="600"/>
              </a:spcBef>
              <a:spcAft>
                <a:spcPct val="0"/>
              </a:spcAft>
              <a:buClrTx/>
              <a:buSzTx/>
              <a:buFontTx/>
              <a:buNone/>
              <a:tabLst/>
              <a:defRPr/>
            </a:pPr>
            <a:r>
              <a:rPr kumimoji="0" lang="mn" sz="2000" i="0" u="sng"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5000 байгууламжаас дээш</a:t>
            </a:r>
          </a:p>
        </p:txBody>
      </p:sp>
      <p:sp>
        <p:nvSpPr>
          <p:cNvPr id="52236" name="Text Box 17"/>
          <p:cNvSpPr txBox="1">
            <a:spLocks noChangeArrowheads="1"/>
          </p:cNvSpPr>
          <p:nvPr/>
        </p:nvSpPr>
        <p:spPr bwMode="auto">
          <a:xfrm>
            <a:off x="5040841" y="6571763"/>
            <a:ext cx="3843339" cy="246221"/>
          </a:xfrm>
          <a:prstGeom prst="rect">
            <a:avLst/>
          </a:prstGeom>
          <a:noFill/>
          <a:ln w="9525">
            <a:noFill/>
            <a:miter lim="800000"/>
            <a:headEnd/>
            <a:tailEnd/>
          </a:ln>
        </p:spPr>
        <p:txBody>
          <a:bodyPr rtlCol="0" anchor="ctr">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mn" sz="10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(2023 он 4 сарын байдлаар)</a:t>
            </a:r>
            <a:endParaRPr kumimoji="1" lang="ja-JP" altLang="en-US"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2691" name="AutoShape 3"/>
          <p:cNvSpPr>
            <a:spLocks noChangeArrowheads="1"/>
          </p:cNvSpPr>
          <p:nvPr/>
        </p:nvSpPr>
        <p:spPr bwMode="auto">
          <a:xfrm>
            <a:off x="1760220" y="2055453"/>
            <a:ext cx="3166110" cy="1033707"/>
          </a:xfrm>
          <a:prstGeom prst="octagon">
            <a:avLst>
              <a:gd name="adj" fmla="val 19287"/>
            </a:avLst>
          </a:prstGeom>
          <a:solidFill>
            <a:srgbClr val="005899"/>
          </a:solidFill>
          <a:ln w="9525">
            <a:noFill/>
            <a:miter lim="800000"/>
            <a:headEnd/>
            <a:tailEnd/>
          </a:ln>
          <a:effectLst>
            <a:outerShdw blurRad="50800" dist="38100" dir="2700000" algn="tl" rotWithShape="0">
              <a:prstClr val="black">
                <a:alpha val="40000"/>
              </a:prst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24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rPr>
              <a:t>Цөм хэлбэрийн эмнэлэг</a:t>
            </a:r>
            <a:endParaRPr kumimoji="1" lang="ja-JP" altLang="en-US" sz="24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Osaka" pitchFamily="-128" charset="-128"/>
            </a:endParaRPr>
          </a:p>
        </p:txBody>
      </p:sp>
      <p:sp>
        <p:nvSpPr>
          <p:cNvPr id="52237" name="正方形/長方形 19"/>
          <p:cNvSpPr>
            <a:spLocks noChangeArrowheads="1"/>
          </p:cNvSpPr>
          <p:nvPr/>
        </p:nvSpPr>
        <p:spPr bwMode="auto">
          <a:xfrm>
            <a:off x="5715001" y="2256165"/>
            <a:ext cx="1981200" cy="400110"/>
          </a:xfrm>
          <a:prstGeom prst="rect">
            <a:avLst/>
          </a:prstGeom>
          <a:noFill/>
          <a:ln w="9525">
            <a:noFill/>
            <a:miter lim="800000"/>
            <a:headEnd/>
            <a:tailEnd/>
          </a:ln>
          <a:effectLst/>
        </p:spPr>
        <p:txBody>
          <a:bodyPr wrap="square" rtlCol="0" anchor="ct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2000" i="0" u="sng"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1026 эмнэлэг</a:t>
            </a:r>
            <a:endParaRPr kumimoji="1" lang="ja-JP" altLang="en-US" sz="2000" i="0" u="sng"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52238" name="Rectangle 15"/>
          <p:cNvSpPr>
            <a:spLocks noChangeArrowheads="1"/>
          </p:cNvSpPr>
          <p:nvPr/>
        </p:nvSpPr>
        <p:spPr bwMode="auto">
          <a:xfrm>
            <a:off x="-11846" y="336635"/>
            <a:ext cx="9144000" cy="1302650"/>
          </a:xfrm>
          <a:prstGeom prst="rect">
            <a:avLst/>
          </a:prstGeom>
          <a:noFill/>
          <a:ln w="9525">
            <a:noFill/>
            <a:miter lim="800000"/>
            <a:headEnd/>
            <a:tailEnd/>
          </a:ln>
          <a:effectLst/>
        </p:spPr>
        <p:txBody>
          <a:bodyPr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24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Цөм хэлбэрийн эмнэлэг нь сургалтын хөтөлбөр боловсруулж эмнэлгийн бүлгийн нэгжээр эмнэлзүйн сургалт явуулах</a:t>
            </a:r>
          </a:p>
        </p:txBody>
      </p:sp>
    </p:spTree>
    <p:extLst>
      <p:ext uri="{BB962C8B-B14F-4D97-AF65-F5344CB8AC3E}">
        <p14:creationId xmlns:p14="http://schemas.microsoft.com/office/powerpoint/2010/main" val="36252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2692"/>
                                        </p:tgtEl>
                                        <p:attrNameLst>
                                          <p:attrName>style.visibility</p:attrName>
                                        </p:attrNameLst>
                                      </p:cBhvr>
                                      <p:to>
                                        <p:strVal val="visible"/>
                                      </p:to>
                                    </p:set>
                                    <p:animEffect transition="in" filter="dissolve">
                                      <p:cBhvr>
                                        <p:cTn id="7" dur="500"/>
                                        <p:tgtEl>
                                          <p:spTgt spid="24269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2694"/>
                                        </p:tgtEl>
                                        <p:attrNameLst>
                                          <p:attrName>style.visibility</p:attrName>
                                        </p:attrNameLst>
                                      </p:cBhvr>
                                      <p:to>
                                        <p:strVal val="visible"/>
                                      </p:to>
                                    </p:set>
                                    <p:animEffect transition="in" filter="dissolve">
                                      <p:cBhvr>
                                        <p:cTn id="10" dur="500"/>
                                        <p:tgtEl>
                                          <p:spTgt spid="24269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2234"/>
                                        </p:tgtEl>
                                        <p:attrNameLst>
                                          <p:attrName>style.visibility</p:attrName>
                                        </p:attrNameLst>
                                      </p:cBhvr>
                                      <p:to>
                                        <p:strVal val="visible"/>
                                      </p:to>
                                    </p:set>
                                    <p:animEffect transition="in" filter="dissolve">
                                      <p:cBhvr>
                                        <p:cTn id="13" dur="500"/>
                                        <p:tgtEl>
                                          <p:spTgt spid="5223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2693"/>
                                        </p:tgtEl>
                                        <p:attrNameLst>
                                          <p:attrName>style.visibility</p:attrName>
                                        </p:attrNameLst>
                                      </p:cBhvr>
                                      <p:to>
                                        <p:strVal val="visible"/>
                                      </p:to>
                                    </p:set>
                                    <p:animEffect transition="in" filter="dissolve">
                                      <p:cBhvr>
                                        <p:cTn id="18" dur="500"/>
                                        <p:tgtEl>
                                          <p:spTgt spid="24269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2697"/>
                                        </p:tgtEl>
                                        <p:attrNameLst>
                                          <p:attrName>style.visibility</p:attrName>
                                        </p:attrNameLst>
                                      </p:cBhvr>
                                      <p:to>
                                        <p:strVal val="visible"/>
                                      </p:to>
                                    </p:set>
                                    <p:animEffect transition="in" filter="dissolve">
                                      <p:cBhvr>
                                        <p:cTn id="21" dur="500"/>
                                        <p:tgtEl>
                                          <p:spTgt spid="24269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2698"/>
                                        </p:tgtEl>
                                        <p:attrNameLst>
                                          <p:attrName>style.visibility</p:attrName>
                                        </p:attrNameLst>
                                      </p:cBhvr>
                                      <p:to>
                                        <p:strVal val="visible"/>
                                      </p:to>
                                    </p:set>
                                    <p:animEffect transition="in" filter="dissolve">
                                      <p:cBhvr>
                                        <p:cTn id="24" dur="500"/>
                                        <p:tgtEl>
                                          <p:spTgt spid="24269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2235"/>
                                        </p:tgtEl>
                                        <p:attrNameLst>
                                          <p:attrName>style.visibility</p:attrName>
                                        </p:attrNameLst>
                                      </p:cBhvr>
                                      <p:to>
                                        <p:strVal val="visible"/>
                                      </p:to>
                                    </p:set>
                                    <p:animEffect transition="in" filter="dissolve">
                                      <p:cBhvr>
                                        <p:cTn id="27" dur="500"/>
                                        <p:tgtEl>
                                          <p:spTgt spid="522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2701"/>
                                        </p:tgtEl>
                                        <p:attrNameLst>
                                          <p:attrName>style.visibility</p:attrName>
                                        </p:attrNameLst>
                                      </p:cBhvr>
                                      <p:to>
                                        <p:strVal val="visible"/>
                                      </p:to>
                                    </p:set>
                                    <p:animEffect transition="in" filter="dissolve">
                                      <p:cBhvr>
                                        <p:cTn id="32" dur="500"/>
                                        <p:tgtEl>
                                          <p:spTgt spid="242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1" grpId="0" animBg="1"/>
      <p:bldP spid="242692" grpId="0" animBg="1"/>
      <p:bldP spid="242694" grpId="0" animBg="1"/>
      <p:bldP spid="52234" grpId="0"/>
      <p:bldP spid="242693" grpId="0" animBg="1"/>
      <p:bldP spid="242697" grpId="0" animBg="1"/>
      <p:bldP spid="242698" grpId="0" animBg="1"/>
      <p:bldP spid="522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205488" y="1104282"/>
            <a:ext cx="8766908" cy="1343928"/>
          </a:xfrm>
          <a:prstGeom prst="rect">
            <a:avLst/>
          </a:prstGeom>
          <a:solidFill>
            <a:schemeClr val="bg1"/>
          </a:solidFill>
          <a:ln w="3175">
            <a:solidFill>
              <a:schemeClr val="tx2"/>
            </a:solidFill>
            <a:miter lim="800000"/>
            <a:headEnd/>
            <a:tailEnd/>
          </a:ln>
          <a:effectLst>
            <a:outerShdw blurRad="50800" dist="38100" dir="2700000" algn="tl" rotWithShape="0">
              <a:srgbClr val="000000">
                <a:alpha val="43000"/>
              </a:srgbClr>
            </a:outerShdw>
          </a:effectLst>
        </p:spPr>
        <p:txBody>
          <a:bodyPr wrap="none"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110597" name="Text Box 5"/>
          <p:cNvSpPr txBox="1">
            <a:spLocks noChangeArrowheads="1"/>
          </p:cNvSpPr>
          <p:nvPr/>
        </p:nvSpPr>
        <p:spPr bwMode="auto">
          <a:xfrm>
            <a:off x="2569189" y="922138"/>
            <a:ext cx="4691421" cy="469359"/>
          </a:xfrm>
          <a:prstGeom prst="rect">
            <a:avLst/>
          </a:prstGeom>
          <a:solidFill>
            <a:schemeClr val="bg2">
              <a:lumMod val="75000"/>
            </a:schemeClr>
          </a:solidFill>
          <a:ln w="9525">
            <a:noFill/>
            <a:miter lim="800000"/>
            <a:headEnd/>
            <a:tailEnd/>
          </a:ln>
          <a:effectLst>
            <a:outerShdw dist="35921" dir="2700000" algn="ctr" rotWithShape="0">
              <a:schemeClr val="bg2">
                <a:alpha val="75000"/>
              </a:scheme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400" b="1" i="0" u="none" strike="noStrike" kern="1200" cap="none" spc="0" normalizeH="0" baseline="0" noProof="0" dirty="0">
                <a:ln>
                  <a:noFill/>
                </a:ln>
                <a:solidFill>
                  <a:prstClr val="white"/>
                </a:solidFill>
                <a:effectLst/>
                <a:uLnTx/>
                <a:uFillTx/>
                <a:latin typeface="Arial"/>
                <a:ea typeface="Yu Gothic" panose="020B0400000000000000" pitchFamily="34" charset="-128"/>
                <a:cs typeface="Arial"/>
              </a:rPr>
              <a:t>Сургалтын удирдлагын хороо</a:t>
            </a:r>
            <a:endParaRPr kumimoji="1" lang="en-US" altLang="ja-JP" sz="1400" b="1" i="0" u="none" strike="noStrike" kern="1200" cap="none" spc="0" normalizeH="0" baseline="0" noProof="0" dirty="0">
              <a:ln>
                <a:noFill/>
              </a:ln>
              <a:solidFill>
                <a:srgbClr val="FFFFFF"/>
              </a:solidFill>
              <a:effectLst/>
              <a:uLnTx/>
              <a:uFillTx/>
              <a:latin typeface="Arial"/>
              <a:ea typeface="Yu Gothic"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Arial"/>
              </a:rPr>
              <a:t>(Удирдлагын түвшин: Шийдвэр гаргагч дээд байгууллага)</a:t>
            </a:r>
            <a:endParaRPr kumimoji="1" lang="ja-JP" altLang="en-US" sz="1600" b="1" i="0" u="none" strike="noStrike" kern="1200" cap="none" spc="0" normalizeH="0" baseline="0" noProof="0" dirty="0">
              <a:ln>
                <a:noFill/>
              </a:ln>
              <a:solidFill>
                <a:prstClr val="white"/>
              </a:solidFill>
              <a:effectLst/>
              <a:uLnTx/>
              <a:uFillTx/>
              <a:latin typeface="Arial"/>
              <a:ea typeface="Yu Gothic" panose="020B0400000000000000" pitchFamily="34" charset="-128"/>
            </a:endParaRPr>
          </a:p>
        </p:txBody>
      </p:sp>
      <p:sp>
        <p:nvSpPr>
          <p:cNvPr id="110600" name="Text Box 8"/>
          <p:cNvSpPr txBox="1">
            <a:spLocks noChangeArrowheads="1"/>
          </p:cNvSpPr>
          <p:nvPr/>
        </p:nvSpPr>
        <p:spPr bwMode="auto">
          <a:xfrm>
            <a:off x="205481" y="3005687"/>
            <a:ext cx="8766908" cy="553998"/>
          </a:xfrm>
          <a:prstGeom prst="rect">
            <a:avLst/>
          </a:prstGeom>
          <a:solidFill>
            <a:srgbClr val="625D9E"/>
          </a:solidFill>
          <a:ln w="3175">
            <a:noFill/>
            <a:miter lim="800000"/>
            <a:headEnd/>
            <a:tailEnd/>
          </a:ln>
          <a:effectLst>
            <a:outerShdw dist="35921" dir="2700000" algn="ctr" rotWithShape="0">
              <a:schemeClr val="bg2">
                <a:alpha val="75000"/>
              </a:scheme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Arial"/>
              </a:rPr>
              <a:t>Хөтөлбөрийн хариуцагч</a:t>
            </a:r>
            <a:endParaRPr kumimoji="1" lang="en-US" altLang="ja-JP" sz="1800" b="1" i="0" u="none" strike="noStrike" kern="1200" cap="none" spc="0" normalizeH="0" baseline="0" noProof="0" dirty="0">
              <a:ln>
                <a:noFill/>
              </a:ln>
              <a:solidFill>
                <a:srgbClr val="FFFFFF"/>
              </a:solidFill>
              <a:effectLst/>
              <a:uLnTx/>
              <a:uFillTx/>
              <a:latin typeface="Arial"/>
              <a:ea typeface="Yu Gothic"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Arial"/>
              </a:rPr>
              <a:t>(Удирдагч: Хөтөлбөрийн төлөвлөлт ба зохион байгуулалтын ерөнхий удирдагч)</a:t>
            </a:r>
            <a:endParaRPr kumimoji="1" lang="ja-JP" altLang="en-US" sz="1100" b="1" i="0" u="none" strike="noStrike" kern="1200" cap="none" spc="0" normalizeH="0" baseline="0" noProof="0" dirty="0">
              <a:ln>
                <a:noFill/>
              </a:ln>
              <a:solidFill>
                <a:srgbClr val="FFFFFF"/>
              </a:solidFill>
              <a:effectLst/>
              <a:uLnTx/>
              <a:uFillTx/>
              <a:latin typeface="Arial"/>
              <a:ea typeface="Yu Gothic" panose="020B0400000000000000" pitchFamily="34" charset="-128"/>
            </a:endParaRPr>
          </a:p>
        </p:txBody>
      </p:sp>
      <p:sp>
        <p:nvSpPr>
          <p:cNvPr id="110612" name="Text Box 20"/>
          <p:cNvSpPr txBox="1">
            <a:spLocks noChangeArrowheads="1"/>
          </p:cNvSpPr>
          <p:nvPr/>
        </p:nvSpPr>
        <p:spPr bwMode="auto">
          <a:xfrm>
            <a:off x="205475" y="6293090"/>
            <a:ext cx="8766908" cy="369332"/>
          </a:xfrm>
          <a:prstGeom prst="rect">
            <a:avLst/>
          </a:prstGeom>
          <a:solidFill>
            <a:srgbClr val="806B11"/>
          </a:solidFill>
          <a:ln w="3175">
            <a:noFill/>
            <a:miter lim="800000"/>
            <a:headEnd/>
            <a:tailEnd/>
          </a:ln>
          <a:effectLst>
            <a:outerShdw dist="35921" dir="2700000" algn="ctr" rotWithShape="0">
              <a:schemeClr val="bg2">
                <a:alpha val="75000"/>
              </a:scheme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a:ln>
                  <a:noFill/>
                </a:ln>
                <a:solidFill>
                  <a:srgbClr val="FFFFFF"/>
                </a:solidFill>
                <a:effectLst/>
                <a:uLnTx/>
                <a:uFillTx/>
                <a:latin typeface="Arial"/>
                <a:ea typeface="Yu Gothic" panose="020B0400000000000000" pitchFamily="34" charset="-128"/>
                <a:cs typeface="Arial"/>
              </a:rPr>
              <a:t>Резидент эмч</a:t>
            </a:r>
            <a:endParaRPr kumimoji="1" lang="ja-JP" altLang="en-US" sz="1800" b="1" i="0" u="none" strike="noStrike" kern="1200" cap="none" spc="0" normalizeH="0" baseline="0" noProof="0" dirty="0">
              <a:ln>
                <a:noFill/>
              </a:ln>
              <a:solidFill>
                <a:srgbClr val="FFFFFF"/>
              </a:solidFill>
              <a:effectLst/>
              <a:uLnTx/>
              <a:uFillTx/>
              <a:latin typeface="Arial"/>
              <a:ea typeface="Yu Gothic" panose="020B0400000000000000" pitchFamily="34" charset="-128"/>
            </a:endParaRPr>
          </a:p>
        </p:txBody>
      </p:sp>
      <p:sp>
        <p:nvSpPr>
          <p:cNvPr id="18453" name="Text Box 21"/>
          <p:cNvSpPr txBox="1">
            <a:spLocks noChangeArrowheads="1"/>
          </p:cNvSpPr>
          <p:nvPr/>
        </p:nvSpPr>
        <p:spPr bwMode="auto">
          <a:xfrm>
            <a:off x="4937270" y="5783096"/>
            <a:ext cx="1484972" cy="415498"/>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lIns="36000" r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Тайлагнал, Харилцаа холбоо, Зөвлөгөө</a:t>
            </a:r>
          </a:p>
        </p:txBody>
      </p:sp>
      <p:sp>
        <p:nvSpPr>
          <p:cNvPr id="18454" name="Text Box 22"/>
          <p:cNvSpPr txBox="1">
            <a:spLocks noChangeArrowheads="1"/>
          </p:cNvSpPr>
          <p:nvPr/>
        </p:nvSpPr>
        <p:spPr bwMode="auto">
          <a:xfrm>
            <a:off x="2487815" y="5912590"/>
            <a:ext cx="1156086" cy="261610"/>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lumMod val="85000"/>
                    <a:lumOff val="15000"/>
                  </a:srgbClr>
                </a:solidFill>
                <a:effectLst/>
                <a:uLnTx/>
                <a:uFillTx/>
                <a:latin typeface="Arial"/>
                <a:ea typeface="Yu Gothic Medium" panose="020B0400000000000000" pitchFamily="34" charset="-128"/>
                <a:cs typeface="Arial"/>
              </a:rPr>
              <a:t>Зааварчилгаа</a:t>
            </a:r>
          </a:p>
        </p:txBody>
      </p:sp>
      <p:sp>
        <p:nvSpPr>
          <p:cNvPr id="18458" name="Text Box 26"/>
          <p:cNvSpPr txBox="1">
            <a:spLocks noChangeArrowheads="1"/>
          </p:cNvSpPr>
          <p:nvPr/>
        </p:nvSpPr>
        <p:spPr bwMode="auto">
          <a:xfrm>
            <a:off x="4914900" y="1373042"/>
            <a:ext cx="4099702" cy="1120307"/>
          </a:xfrm>
          <a:prstGeom prst="rect">
            <a:avLst/>
          </a:prstGeom>
          <a:noFill/>
          <a:ln w="9525">
            <a:noFill/>
            <a:miter lim="800000"/>
            <a:headEnd/>
            <a:tailEnd/>
          </a:ln>
        </p:spPr>
        <p:txBody>
          <a:bodyPr wrap="square" rtlCol="0">
            <a:spAutoFit/>
          </a:bodyPr>
          <a:lstStyle/>
          <a:p>
            <a:pPr marL="0" marR="0" lvl="0" indent="0" algn="ctr" defTabSz="914400" rtl="0" eaLnBrk="1" fontAlgn="base" latinLnBrk="0" hangingPunct="1">
              <a:lnSpc>
                <a:spcPts val="1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【Гишүүд】</a:t>
            </a:r>
          </a:p>
          <a:p>
            <a:pPr marL="0" marR="0" lvl="0" indent="0" algn="l" defTabSz="914400" rtl="0" eaLnBrk="1" fontAlgn="base" latinLnBrk="0" hangingPunct="1">
              <a:lnSpc>
                <a:spcPts val="1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Цөм хэлбэрийн эмнэлгийн удирдагч, захиргааны нэгжийн хариуцагч</a:t>
            </a:r>
            <a:endParaRPr kumimoji="1" lang="en-US" altLang="ja-JP"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Хөтөлбөрийн хариуцагч</a:t>
            </a:r>
            <a:endParaRPr kumimoji="1" lang="en-US" altLang="ja-JP"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Хамтын ажиллагаат хэлбэрийн эмнэлэг ба хамтын ажиллагаат байгууламжийн сургалт зохион байгуулалт хариуцагч</a:t>
            </a:r>
            <a:endParaRPr kumimoji="1" lang="en-US" altLang="ja-JP"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ts val="1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Гадны мэргэжилтэн гэх мэт</a:t>
            </a:r>
          </a:p>
        </p:txBody>
      </p:sp>
      <p:sp>
        <p:nvSpPr>
          <p:cNvPr id="18462" name="Text Box 30"/>
          <p:cNvSpPr txBox="1">
            <a:spLocks noChangeArrowheads="1"/>
          </p:cNvSpPr>
          <p:nvPr/>
        </p:nvSpPr>
        <p:spPr bwMode="auto">
          <a:xfrm>
            <a:off x="330199" y="1381119"/>
            <a:ext cx="4584701" cy="1069524"/>
          </a:xfrm>
          <a:prstGeom prst="rect">
            <a:avLst/>
          </a:prstGeom>
          <a:noFill/>
          <a:ln w="9525">
            <a:noFill/>
            <a:miter lim="800000"/>
            <a:headEnd/>
            <a:tailEnd/>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[Гүйцэтгэх үүрэг]</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Сургалтын хөтөлбөр боловсруулалт болон сайжруулалт</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Эмнэлзүйн сургалт зохион байгуулалтын ерөнхий удирдлага (сонгон авах, зогсоох, үнэлэх зэрэг)</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Резидент эмч сонгон авахтай холбоотой зүйлс</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Эмнэлзүйн сургалт дүүргэснийг батлан тогтоох</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18466" name="Line 34"/>
          <p:cNvSpPr>
            <a:spLocks noChangeShapeType="1"/>
          </p:cNvSpPr>
          <p:nvPr/>
        </p:nvSpPr>
        <p:spPr bwMode="auto">
          <a:xfrm flipH="1">
            <a:off x="7543120" y="4759469"/>
            <a:ext cx="0" cy="155190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18468" name="Line 36"/>
          <p:cNvSpPr>
            <a:spLocks noChangeShapeType="1"/>
          </p:cNvSpPr>
          <p:nvPr/>
        </p:nvSpPr>
        <p:spPr bwMode="auto">
          <a:xfrm>
            <a:off x="3956316" y="3728149"/>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18471" name="Text Box 39"/>
          <p:cNvSpPr txBox="1">
            <a:spLocks noChangeArrowheads="1"/>
          </p:cNvSpPr>
          <p:nvPr/>
        </p:nvSpPr>
        <p:spPr bwMode="auto">
          <a:xfrm>
            <a:off x="1984748" y="4897612"/>
            <a:ext cx="1677062" cy="261610"/>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lumMod val="85000"/>
                    <a:lumOff val="15000"/>
                  </a:srgbClr>
                </a:solidFill>
                <a:effectLst/>
                <a:uLnTx/>
                <a:uFillTx/>
                <a:latin typeface="Arial"/>
                <a:ea typeface="Yu Gothic Medium" panose="020B0400000000000000" pitchFamily="34" charset="-128"/>
                <a:cs typeface="Arial"/>
              </a:rPr>
              <a:t>Зааварчилгаа хяналт</a:t>
            </a:r>
          </a:p>
        </p:txBody>
      </p:sp>
      <p:sp>
        <p:nvSpPr>
          <p:cNvPr id="53" name="Text Box 39"/>
          <p:cNvSpPr txBox="1">
            <a:spLocks noChangeArrowheads="1"/>
          </p:cNvSpPr>
          <p:nvPr/>
        </p:nvSpPr>
        <p:spPr bwMode="auto">
          <a:xfrm>
            <a:off x="6503379" y="5869258"/>
            <a:ext cx="982174" cy="228918"/>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lIns="36000" rIns="3600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Зааварчилгаа</a:t>
            </a:r>
          </a:p>
        </p:txBody>
      </p:sp>
      <p:sp>
        <p:nvSpPr>
          <p:cNvPr id="18449" name="Text Box 17"/>
          <p:cNvSpPr txBox="1">
            <a:spLocks noChangeArrowheads="1"/>
          </p:cNvSpPr>
          <p:nvPr/>
        </p:nvSpPr>
        <p:spPr bwMode="auto">
          <a:xfrm>
            <a:off x="1120978" y="3626300"/>
            <a:ext cx="2553113" cy="707886"/>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Сургалтын бодлогыг чиглүүлэх, шийдвэрлэсэн зүйлсийг түгээх</a:t>
            </a:r>
            <a:endParaRPr kumimoji="1" lang="en-US" altLang="ja-JP"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Эмнэлзүйн сургалттай холбоотой ухуулга</a:t>
            </a:r>
          </a:p>
        </p:txBody>
      </p:sp>
      <p:sp>
        <p:nvSpPr>
          <p:cNvPr id="18448" name="Text Box 16"/>
          <p:cNvSpPr txBox="1">
            <a:spLocks noChangeArrowheads="1"/>
          </p:cNvSpPr>
          <p:nvPr/>
        </p:nvSpPr>
        <p:spPr bwMode="auto">
          <a:xfrm>
            <a:off x="5077531" y="3639186"/>
            <a:ext cx="2613454" cy="707886"/>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 Сургалтын зорилгодоо хүрсэн байдал/Үнэлгээний тайлан</a:t>
            </a:r>
            <a:endParaRPr kumimoji="1" lang="en-US" altLang="ja-JP"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(Хариуцсан салбарын сургалтын хугацаа дуусах үед)</a:t>
            </a:r>
            <a:endParaRPr kumimoji="1" lang="ja-JP" altLang="en-US" sz="10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39" name="Text Box 16"/>
          <p:cNvSpPr txBox="1">
            <a:spLocks noChangeArrowheads="1"/>
          </p:cNvSpPr>
          <p:nvPr/>
        </p:nvSpPr>
        <p:spPr bwMode="auto">
          <a:xfrm>
            <a:off x="5077531" y="2550038"/>
            <a:ext cx="2391552" cy="430887"/>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lumMod val="85000"/>
                    <a:lumOff val="15000"/>
                  </a:srgbClr>
                </a:solidFill>
                <a:effectLst/>
                <a:uLnTx/>
                <a:uFillTx/>
                <a:latin typeface="Arial"/>
                <a:ea typeface="Yu Gothic Medium" panose="020B0400000000000000" pitchFamily="34" charset="-128"/>
                <a:cs typeface="Arial"/>
              </a:rPr>
              <a:t>Сургалтын явц байдлын мэдээллээр хангах</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42" name="Text Box 16"/>
          <p:cNvSpPr txBox="1">
            <a:spLocks noChangeArrowheads="1"/>
          </p:cNvSpPr>
          <p:nvPr/>
        </p:nvSpPr>
        <p:spPr bwMode="auto">
          <a:xfrm>
            <a:off x="644056" y="2523640"/>
            <a:ext cx="3030035" cy="430887"/>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Хөтөлбөрийн хариуцагч болон сургагч багшид зааварчилгаа, зөвлөмж</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18451" name="Text Box 19"/>
          <p:cNvSpPr txBox="1">
            <a:spLocks noChangeArrowheads="1"/>
          </p:cNvSpPr>
          <p:nvPr/>
        </p:nvSpPr>
        <p:spPr bwMode="auto">
          <a:xfrm>
            <a:off x="205481" y="5294874"/>
            <a:ext cx="7033522" cy="369332"/>
          </a:xfrm>
          <a:prstGeom prst="rect">
            <a:avLst/>
          </a:prstGeom>
          <a:solidFill>
            <a:srgbClr val="287F5C"/>
          </a:solidFill>
          <a:ln w="3175">
            <a:noFill/>
            <a:miter lim="800000"/>
            <a:headEnd/>
            <a:tailEnd/>
          </a:ln>
          <a:effectLst>
            <a:outerShdw blurRad="50800" dist="38100" dir="2700000" algn="tl" rotWithShape="0">
              <a:srgbClr val="000000">
                <a:alpha val="43000"/>
              </a:srgb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a:ln>
                  <a:noFill/>
                </a:ln>
                <a:solidFill>
                  <a:srgbClr val="FFFFFF"/>
                </a:solidFill>
                <a:effectLst/>
                <a:uLnTx/>
                <a:uFillTx/>
                <a:latin typeface="Arial"/>
                <a:ea typeface="Yu Gothic" panose="020B0400000000000000" pitchFamily="34" charset="-128"/>
                <a:cs typeface="Arial"/>
              </a:rPr>
              <a:t>Дээд шатны эмч</a:t>
            </a:r>
            <a:endParaRPr kumimoji="1" lang="ja-JP" altLang="en-US" sz="1800" b="1" i="0" u="none" strike="noStrike" kern="1200" cap="none" spc="0" normalizeH="0" baseline="0" noProof="0" dirty="0">
              <a:ln>
                <a:noFill/>
              </a:ln>
              <a:solidFill>
                <a:srgbClr val="FFFFFF"/>
              </a:solidFill>
              <a:effectLst/>
              <a:uLnTx/>
              <a:uFillTx/>
              <a:latin typeface="Arial"/>
              <a:ea typeface="Yu Gothic" panose="020B0400000000000000" pitchFamily="34" charset="-128"/>
            </a:endParaRPr>
          </a:p>
        </p:txBody>
      </p:sp>
      <p:sp>
        <p:nvSpPr>
          <p:cNvPr id="110603" name="Text Box 11"/>
          <p:cNvSpPr txBox="1">
            <a:spLocks noChangeArrowheads="1"/>
          </p:cNvSpPr>
          <p:nvPr/>
        </p:nvSpPr>
        <p:spPr bwMode="auto">
          <a:xfrm>
            <a:off x="205481" y="4367305"/>
            <a:ext cx="7799411" cy="369332"/>
          </a:xfrm>
          <a:prstGeom prst="rect">
            <a:avLst/>
          </a:prstGeom>
          <a:solidFill>
            <a:srgbClr val="A74855"/>
          </a:solidFill>
          <a:ln w="3175">
            <a:noFill/>
            <a:miter lim="800000"/>
            <a:headEnd/>
            <a:tailEnd/>
          </a:ln>
          <a:effectLst>
            <a:outerShdw dist="35921" dir="2700000" algn="ctr" rotWithShape="0">
              <a:schemeClr val="bg2">
                <a:alpha val="75000"/>
              </a:scheme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dirty="0">
                <a:ln>
                  <a:noFill/>
                </a:ln>
                <a:solidFill>
                  <a:srgbClr val="FFFFFF"/>
                </a:solidFill>
                <a:effectLst/>
                <a:uLnTx/>
                <a:uFillTx/>
                <a:latin typeface="Arial"/>
                <a:ea typeface="Yu Gothic" panose="020B0400000000000000" pitchFamily="34" charset="-128"/>
                <a:cs typeface="Arial"/>
              </a:rPr>
              <a:t>Эмнэлзүйн сургалтын сургагч багш</a:t>
            </a:r>
            <a:endParaRPr kumimoji="1" lang="ja-JP" altLang="en-US" sz="1800" b="1" i="0" u="none" strike="noStrike" kern="1200" cap="none" spc="0" normalizeH="0" baseline="0" noProof="0" dirty="0">
              <a:ln>
                <a:noFill/>
              </a:ln>
              <a:solidFill>
                <a:srgbClr val="FFFFFF"/>
              </a:solidFill>
              <a:effectLst/>
              <a:uLnTx/>
              <a:uFillTx/>
              <a:latin typeface="Arial"/>
              <a:ea typeface="Yu Gothic" panose="020B0400000000000000" pitchFamily="34" charset="-128"/>
            </a:endParaRPr>
          </a:p>
        </p:txBody>
      </p:sp>
      <p:sp>
        <p:nvSpPr>
          <p:cNvPr id="3" name="テキスト ボックス 2"/>
          <p:cNvSpPr txBox="1"/>
          <p:nvPr/>
        </p:nvSpPr>
        <p:spPr>
          <a:xfrm>
            <a:off x="205487" y="153083"/>
            <a:ext cx="8530952" cy="830997"/>
          </a:xfrm>
          <a:prstGeom prst="rect">
            <a:avLst/>
          </a:prstGeom>
          <a:noFill/>
          <a:ln>
            <a:noFill/>
          </a:ln>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2400" b="1" i="0" u="sng"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Эмнэлзүйн сургалтын хөтөлбөр дахь зохион байгуулалт тогтолцоо</a:t>
            </a:r>
          </a:p>
        </p:txBody>
      </p:sp>
      <p:sp>
        <p:nvSpPr>
          <p:cNvPr id="44" name="Text Box 21"/>
          <p:cNvSpPr txBox="1">
            <a:spLocks noChangeArrowheads="1"/>
          </p:cNvSpPr>
          <p:nvPr/>
        </p:nvSpPr>
        <p:spPr bwMode="auto">
          <a:xfrm>
            <a:off x="5106464" y="4797476"/>
            <a:ext cx="2154146" cy="415498"/>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cs typeface="Arial"/>
              </a:rPr>
              <a:t>Тайлагнал, Харилцаа холбоо, Зөвлөгөө</a:t>
            </a:r>
          </a:p>
        </p:txBody>
      </p:sp>
      <p:sp>
        <p:nvSpPr>
          <p:cNvPr id="36" name="Line 36"/>
          <p:cNvSpPr>
            <a:spLocks noChangeShapeType="1"/>
          </p:cNvSpPr>
          <p:nvPr/>
        </p:nvSpPr>
        <p:spPr bwMode="auto">
          <a:xfrm>
            <a:off x="3954268" y="4759470"/>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37" name="Line 36"/>
          <p:cNvSpPr>
            <a:spLocks noChangeShapeType="1"/>
          </p:cNvSpPr>
          <p:nvPr/>
        </p:nvSpPr>
        <p:spPr bwMode="auto">
          <a:xfrm>
            <a:off x="3952220" y="5776680"/>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38" name="Line 36"/>
          <p:cNvSpPr>
            <a:spLocks noChangeShapeType="1"/>
          </p:cNvSpPr>
          <p:nvPr/>
        </p:nvSpPr>
        <p:spPr bwMode="auto">
          <a:xfrm flipV="1">
            <a:off x="4823955" y="3712107"/>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43" name="Line 36"/>
          <p:cNvSpPr>
            <a:spLocks noChangeShapeType="1"/>
          </p:cNvSpPr>
          <p:nvPr/>
        </p:nvSpPr>
        <p:spPr bwMode="auto">
          <a:xfrm flipV="1">
            <a:off x="4821907" y="4743428"/>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45" name="Line 36"/>
          <p:cNvSpPr>
            <a:spLocks noChangeShapeType="1"/>
          </p:cNvSpPr>
          <p:nvPr/>
        </p:nvSpPr>
        <p:spPr bwMode="auto">
          <a:xfrm flipV="1">
            <a:off x="4819859" y="5760638"/>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46" name="Line 36"/>
          <p:cNvSpPr>
            <a:spLocks noChangeShapeType="1"/>
          </p:cNvSpPr>
          <p:nvPr/>
        </p:nvSpPr>
        <p:spPr bwMode="auto">
          <a:xfrm>
            <a:off x="3952220" y="2487038"/>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47" name="Line 36"/>
          <p:cNvSpPr>
            <a:spLocks noChangeShapeType="1"/>
          </p:cNvSpPr>
          <p:nvPr/>
        </p:nvSpPr>
        <p:spPr bwMode="auto">
          <a:xfrm flipV="1">
            <a:off x="4819859" y="2470996"/>
            <a:ext cx="0" cy="534691"/>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58" name="Line 34"/>
          <p:cNvSpPr>
            <a:spLocks noChangeShapeType="1"/>
          </p:cNvSpPr>
          <p:nvPr/>
        </p:nvSpPr>
        <p:spPr bwMode="auto">
          <a:xfrm flipH="1">
            <a:off x="8203520" y="3711017"/>
            <a:ext cx="0" cy="2582073"/>
          </a:xfrm>
          <a:prstGeom prst="line">
            <a:avLst/>
          </a:prstGeom>
          <a:noFill/>
          <a:ln w="25400">
            <a:solidFill>
              <a:schemeClr val="tx1"/>
            </a:solidFill>
            <a:round/>
            <a:headEnd/>
            <a:tailEnd type="triangle" w="lg" len="lg"/>
          </a:ln>
        </p:spPr>
        <p:txBody>
          <a:bodyPr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dirty="0">
              <a:ln>
                <a:noFill/>
              </a:ln>
              <a:solidFill>
                <a:prstClr val="black"/>
              </a:solidFill>
              <a:effectLst/>
              <a:uLnTx/>
              <a:uFillTx/>
              <a:latin typeface="Arial"/>
              <a:ea typeface="Yu Gothic Medium" panose="020B0400000000000000" pitchFamily="34" charset="-128"/>
            </a:endParaRPr>
          </a:p>
        </p:txBody>
      </p:sp>
      <p:sp>
        <p:nvSpPr>
          <p:cNvPr id="59" name="Text Box 22"/>
          <p:cNvSpPr txBox="1">
            <a:spLocks noChangeArrowheads="1"/>
          </p:cNvSpPr>
          <p:nvPr/>
        </p:nvSpPr>
        <p:spPr bwMode="auto">
          <a:xfrm>
            <a:off x="7687757" y="4908902"/>
            <a:ext cx="1152128" cy="900246"/>
          </a:xfrm>
          <a:prstGeom prst="rect">
            <a:avLst/>
          </a:prstGeom>
          <a:solidFill>
            <a:schemeClr val="bg1"/>
          </a:solidFill>
          <a:ln w="3175">
            <a:solidFill>
              <a:schemeClr val="tx1"/>
            </a:solidFill>
            <a:miter lim="800000"/>
            <a:headEnd/>
            <a:tailEnd/>
          </a:ln>
          <a:effectLst>
            <a:outerShdw blurRad="50800" dist="38100" dir="2700000" algn="tl" rotWithShape="0">
              <a:srgbClr val="000000">
                <a:alpha val="43000"/>
              </a:srgbClr>
            </a:outerShdw>
          </a:effectLst>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lumMod val="85000"/>
                    <a:lumOff val="15000"/>
                  </a:srgbClr>
                </a:solidFill>
                <a:effectLst/>
                <a:uLnTx/>
                <a:uFillTx/>
                <a:latin typeface="Arial"/>
                <a:ea typeface="Yu Gothic Medium" panose="020B0400000000000000" pitchFamily="34" charset="-128"/>
                <a:cs typeface="Arial"/>
              </a:rPr>
              <a:t>･ Зөвлөмж, зааварчилгаа</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lumMod val="85000"/>
                    <a:lumOff val="15000"/>
                  </a:srgbClr>
                </a:solidFill>
                <a:effectLst/>
                <a:uLnTx/>
                <a:uFillTx/>
                <a:latin typeface="Arial"/>
                <a:ea typeface="Yu Gothic Medium" panose="020B0400000000000000" pitchFamily="34" charset="-128"/>
                <a:cs typeface="Arial"/>
              </a:rPr>
              <a:t>･ Сургалтын хөтөлбөрийн тохируулга</a:t>
            </a:r>
            <a:endParaRPr kumimoji="1" lang="en-US" altLang="ja-JP" sz="105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Tree>
    <p:extLst>
      <p:ext uri="{BB962C8B-B14F-4D97-AF65-F5344CB8AC3E}">
        <p14:creationId xmlns:p14="http://schemas.microsoft.com/office/powerpoint/2010/main" val="102539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564044B-DABE-1504-9228-17C85CFCF28E}"/>
              </a:ext>
            </a:extLst>
          </p:cNvPr>
          <p:cNvSpPr txBox="1"/>
          <p:nvPr/>
        </p:nvSpPr>
        <p:spPr>
          <a:xfrm>
            <a:off x="0" y="1349477"/>
            <a:ext cx="9144000" cy="524759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mn"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Сургалтын хөтөлбөр боловсруулах, хөтөлбөрийг харилцан уялдаатай зохицуулах, резидент эмчийн хяналт болон резидент эмч сонгон авах, зогсоох, төгсөх үеийн үнэлгээ зэрэг эмнэлзүйн сургалтын хэрэгжилтийн ерөнхий удирдлагыг гүйцэтгэх.</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mn"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Хөтөлбөрийн хариуцагч болон сургагч багшаас резидент эмч бүрээр явц байдлын талаар мэдээлэл авч, резидент эмч бүрийн сургалтын явц байдлын талаар таньж мэдэн, үнэлж, сургалтын хугацаа дуусах үед төгсөлтийн шалгуур хангаагүй байх эрсдэлтэй зүйлсийг ягштал зааж сургасан байхаар хөтөлбөрийн хариуцагч болон сургагч багш нь зааварчилгаа, зөвлөмж өгнө.</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mn"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Резидент эмчийн сургалтын хугацаа дуусах үед хөтөлбөрийн хариуцагчийн тайланг үндэслэн сургалт дүүргэснийг магадлан итгэмжлэх эсэх талаар үнэлгээ хийж, удирдагчид тайлагнана.</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mn"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Салбар бүрийн ээлж дуусах үед бичигдэх резидент эмчийн үнэлгээний хуудсыг хадгална.</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mn"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Резидент эмч нь эмнэлзүйн сургалтыг үргэлжлүүлэх боломжгүй гэж үнэлэгдсэн тохиолдолд зогсоох зөвлөмж өгч болно.</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mn"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Сургалтын 2 жилийн хугацааны хамгийн сүүлд "Сургалт дуусгаагүй" гэж дүгнэх тохиолдолд удирдагчтай хамтаар тухайн резидент эмч болон сургалтын зааварчилгаа хариуцсан хүмүүстэй сайтар ярилцаж, үнэн зөв мэдээлэлд тулгуурлана. Сургалт дуусгаагүй байх тохиолдолд сургалтын 3 дахь жилд хангалттай болох шаардлагыг хангах хүртэл сургалт явуулна.</a:t>
            </a:r>
            <a:endParaRPr kumimoji="1" lang="ja-JP" altLang="en-US" sz="15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8" name="テキスト ボックス 7">
            <a:extLst>
              <a:ext uri="{FF2B5EF4-FFF2-40B4-BE49-F238E27FC236}">
                <a16:creationId xmlns:a16="http://schemas.microsoft.com/office/drawing/2014/main" id="{1A316CDB-518E-FBB1-9B1D-E4E385BEBE41}"/>
              </a:ext>
            </a:extLst>
          </p:cNvPr>
          <p:cNvSpPr txBox="1"/>
          <p:nvPr/>
        </p:nvSpPr>
        <p:spPr>
          <a:xfrm>
            <a:off x="657691" y="394927"/>
            <a:ext cx="782861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2400" b="1" i="0" u="sng"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Сургалтын удирдлагын хорооийн гүйцэтгэх үүрэг</a:t>
            </a:r>
          </a:p>
        </p:txBody>
      </p:sp>
    </p:spTree>
    <p:extLst>
      <p:ext uri="{BB962C8B-B14F-4D97-AF65-F5344CB8AC3E}">
        <p14:creationId xmlns:p14="http://schemas.microsoft.com/office/powerpoint/2010/main" val="84425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564044B-DABE-1504-9228-17C85CFCF28E}"/>
              </a:ext>
            </a:extLst>
          </p:cNvPr>
          <p:cNvSpPr txBox="1"/>
          <p:nvPr/>
        </p:nvSpPr>
        <p:spPr>
          <a:xfrm>
            <a:off x="13143" y="942141"/>
            <a:ext cx="9130857" cy="552458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Хөтөлбөрийн хариуцагч нь дор дурдсан зүйлсийг хийх болон сургалтын хөтөлбөрийн төлөвлөгөө, загвар болон хэрэгжилтийн удирдлага, мөн резидент эмчид зөвлөмж, зааварчилгаа бусад дэмжлэгийг үзүүлнэ.</a:t>
            </a:r>
          </a:p>
          <a:p>
            <a:pPr marL="800100" marR="0" lvl="1" indent="-342900" algn="l" defTabSz="457200" rtl="0" eaLnBrk="1" fontAlgn="auto" latinLnBrk="0" hangingPunct="1">
              <a:lnSpc>
                <a:spcPct val="100000"/>
              </a:lnSpc>
              <a:spcBef>
                <a:spcPts val="600"/>
              </a:spcBef>
              <a:spcAft>
                <a:spcPts val="0"/>
              </a:spcAft>
              <a:buClrTx/>
              <a:buSzTx/>
              <a:buFont typeface="+mj-ea"/>
              <a:buAutoNum type="circleNumDbPlain"/>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Сургалтын хөтөлбөрийн анхны төслийг боловсруулах.</a:t>
            </a:r>
          </a:p>
          <a:p>
            <a:pPr marL="800100" marR="0" lvl="1" indent="-342900" algn="l" defTabSz="457200" rtl="0" eaLnBrk="1" fontAlgn="auto" latinLnBrk="0" hangingPunct="1">
              <a:lnSpc>
                <a:spcPct val="100000"/>
              </a:lnSpc>
              <a:spcBef>
                <a:spcPts val="600"/>
              </a:spcBef>
              <a:spcAft>
                <a:spcPts val="0"/>
              </a:spcAft>
              <a:buClrTx/>
              <a:buSzTx/>
              <a:buFont typeface="+mj-ea"/>
              <a:buAutoNum type="circleNumDbPlain"/>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Бүх резидент эмч нь эмнэлзүйн сургалтын зорилгыг хангаж чадахуйц, бүх сургалтын хугацаанд резидент эмчийн зааварчилгааг өгөхийн зэрэгцээ, сургалтын хөтөлбөрийн зохицуулалтыг хийнэ. Жишээлбэл, тогтмол эсвэл шаардлагаас хамааран резидент эмч бүрээр зорилгодоо хүрэх явц байдлыг таньж мэдэн, үнэлж, сургалтын заасан хугацаа дуусах хүртэл, төгсөлтийн шалгуурыг хангаагүй зүйлсэд анхаарал хандуулан сургалт явуулж байхаар сургагч багшийг мэдээллээр хангана.</a:t>
            </a:r>
          </a:p>
          <a:p>
            <a:pPr marL="800100" marR="0" lvl="1" indent="-342900" algn="l" defTabSz="457200" rtl="0" eaLnBrk="1" fontAlgn="auto" latinLnBrk="0" hangingPunct="1">
              <a:lnSpc>
                <a:spcPct val="100000"/>
              </a:lnSpc>
              <a:spcBef>
                <a:spcPts val="600"/>
              </a:spcBef>
              <a:spcAft>
                <a:spcPts val="0"/>
              </a:spcAft>
              <a:buClrTx/>
              <a:buSzTx/>
              <a:buFont typeface="+mj-ea"/>
              <a:buAutoNum type="circleNumDbPlain"/>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Хүрэх зорилгын биелэлтийн хэмжээний талаар, жилд хамгийн багадаа 2 удаа резидент эмчээс явцын үнэлгээ (санал хүсэлт) авна.</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startAt="2"/>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Резидент эмчийн эмнэлзүйн сургалтыг түдгэлзүүлэхдээ, сургалтын хугацааг мэдэхийн дээр, түдгэлзүүлсэн шалтгаан үндэслэлтэй эсэхийг тодорхойлно. Резидент эмч төгсөлтийн шалгуурыг хангахгүй болж болзошгүй бол урьдчилан Сургалтын удирдлагын хороонд тайлагнаж, зөвлөгөө авах зэрэг арга хэмжээ авч, тогтоосон сургалтын хугацаанд сургалтыг төгсгөхөөр хичээн шамдана.</a:t>
            </a: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startAt="2"/>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Сургалтын хугацааны төгсгөлд Сургалтын удирдлагын хороонд резидент эмчийн хүрэх зорилгын биелэлтийн явц байдлыг үнэлгээний хуудас ашиглан тайлагнана.</a:t>
            </a:r>
            <a:endParaRPr kumimoji="0" lang="en-US" altLang="ja-JP"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342900" marR="0" lvl="0" indent="-342900" algn="l" defTabSz="457200" rtl="0" eaLnBrk="1" fontAlgn="auto" latinLnBrk="0" hangingPunct="1">
              <a:lnSpc>
                <a:spcPct val="100000"/>
              </a:lnSpc>
              <a:spcBef>
                <a:spcPts val="1200"/>
              </a:spcBef>
              <a:spcAft>
                <a:spcPts val="0"/>
              </a:spcAft>
              <a:buClrTx/>
              <a:buSzTx/>
              <a:buFont typeface="+mj-lt"/>
              <a:buAutoNum type="arabicPeriod" startAt="2"/>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Удирдагч болон Сургалтын удирдлагын хороо нь эмнэлзүйн сургалтыг зогсоох эсэхийг тогтооход зориулж, сайтар ярилцах замаар тухайн резидент эмчийн эмнэлзүйн сургалттай холбоотой үнэн бодит мэдээллийг өгнө.</a:t>
            </a:r>
          </a:p>
        </p:txBody>
      </p:sp>
      <p:sp>
        <p:nvSpPr>
          <p:cNvPr id="8" name="テキスト ボックス 7">
            <a:extLst>
              <a:ext uri="{FF2B5EF4-FFF2-40B4-BE49-F238E27FC236}">
                <a16:creationId xmlns:a16="http://schemas.microsoft.com/office/drawing/2014/main" id="{1A316CDB-518E-FBB1-9B1D-E4E385BEBE41}"/>
              </a:ext>
            </a:extLst>
          </p:cNvPr>
          <p:cNvSpPr txBox="1"/>
          <p:nvPr/>
        </p:nvSpPr>
        <p:spPr>
          <a:xfrm>
            <a:off x="1126921" y="160437"/>
            <a:ext cx="690330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2400" b="1" i="0" u="sng"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Хөтөлбөрийн хариуцагчийн гүйцэтгэх үүрэг</a:t>
            </a:r>
          </a:p>
        </p:txBody>
      </p:sp>
    </p:spTree>
    <p:extLst>
      <p:ext uri="{BB962C8B-B14F-4D97-AF65-F5344CB8AC3E}">
        <p14:creationId xmlns:p14="http://schemas.microsoft.com/office/powerpoint/2010/main" val="77244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5842" name="Rectangle 2"/>
          <p:cNvSpPr>
            <a:spLocks noGrp="1" noChangeArrowheads="1"/>
          </p:cNvSpPr>
          <p:nvPr>
            <p:ph type="ctrTitle"/>
          </p:nvPr>
        </p:nvSpPr>
        <p:spPr>
          <a:xfrm>
            <a:off x="0" y="421918"/>
            <a:ext cx="9144000" cy="706497"/>
          </a:xfrm>
          <a:noFill/>
          <a:effectLst/>
        </p:spPr>
        <p:txBody>
          <a:bodyPr rtlCol="0">
            <a:normAutofit fontScale="90000"/>
          </a:bodyPr>
          <a:lstStyle/>
          <a:p>
            <a:pPr rtl="0"/>
            <a:r>
              <a:rPr lang="mn" sz="2400" b="1" u="sng">
                <a:solidFill>
                  <a:schemeClr val="tx1">
                    <a:lumMod val="85000"/>
                    <a:lumOff val="15000"/>
                  </a:schemeClr>
                </a:solidFill>
                <a:latin typeface="Arial" panose="020B0604020202020204" pitchFamily="34" charset="0"/>
                <a:ea typeface="Yu Gothic Medium" panose="020B0400000000000000" pitchFamily="34" charset="-128"/>
                <a:cs typeface="Arial" panose="020B0604020202020204" pitchFamily="34" charset="0"/>
              </a:rPr>
              <a:t>Эмнэлзүйн сургалтын сургагч багшийн (сургагч багш) тухай</a:t>
            </a:r>
            <a:endParaRPr lang="ja-JP" altLang="en-US" sz="2400" b="1" u="sng" dirty="0">
              <a:solidFill>
                <a:schemeClr val="tx1">
                  <a:lumMod val="85000"/>
                  <a:lumOff val="15000"/>
                </a:schemeClr>
              </a:solidFill>
              <a:latin typeface="Arial" panose="020B0604020202020204" pitchFamily="34" charset="0"/>
              <a:ea typeface="Yu Gothic Medium" panose="020B0400000000000000" pitchFamily="34" charset="-128"/>
              <a:cs typeface="Arial" panose="020B0604020202020204" pitchFamily="34" charset="0"/>
            </a:endParaRPr>
          </a:p>
        </p:txBody>
      </p:sp>
      <p:sp>
        <p:nvSpPr>
          <p:cNvPr id="6435843" name="Rectangle 3"/>
          <p:cNvSpPr>
            <a:spLocks noChangeArrowheads="1"/>
          </p:cNvSpPr>
          <p:nvPr/>
        </p:nvSpPr>
        <p:spPr bwMode="auto">
          <a:xfrm>
            <a:off x="112753" y="1409291"/>
            <a:ext cx="6917002" cy="461665"/>
          </a:xfrm>
          <a:prstGeom prst="rect">
            <a:avLst/>
          </a:prstGeom>
          <a:noFill/>
          <a:ln w="9525">
            <a:noFill/>
            <a:miter lim="800000"/>
            <a:headEnd/>
            <a:tailEnd/>
          </a:ln>
          <a:effectLst/>
        </p:spPr>
        <p:txBody>
          <a:bodyPr wrap="square" rtlCol="0">
            <a:prstTxWarp prst="textNoShape">
              <a:avLst/>
            </a:prstTxWarp>
            <a:spAutoFit/>
          </a:bodyPr>
          <a:lstStyle/>
          <a:p>
            <a:pPr marL="0" marR="0" lvl="0" indent="0" algn="l" defTabSz="381000" rtl="0" eaLnBrk="1" fontAlgn="base" latinLnBrk="0" hangingPunct="1">
              <a:lnSpc>
                <a:spcPct val="100000"/>
              </a:lnSpc>
              <a:spcBef>
                <a:spcPct val="0"/>
              </a:spcBef>
              <a:spcAft>
                <a:spcPct val="0"/>
              </a:spcAft>
              <a:buClrTx/>
              <a:buSzTx/>
              <a:buFontTx/>
              <a:buNone/>
              <a:tabLst/>
              <a:defRPr/>
            </a:pPr>
            <a:r>
              <a:rPr kumimoji="0" lang="mn" sz="2400" b="1" i="0" u="none" strike="noStrike" kern="1200" cap="none" spc="0" normalizeH="0" baseline="0" noProof="0" dirty="0">
                <a:ln>
                  <a:noFill/>
                </a:ln>
                <a:solidFill>
                  <a:srgbClr val="9B5C81"/>
                </a:solidFill>
                <a:effectLst>
                  <a:outerShdw blurRad="50800" dist="38100" dir="2700000" algn="tl" rotWithShape="0">
                    <a:srgbClr val="000000">
                      <a:alpha val="43000"/>
                    </a:srgbClr>
                  </a:outerShdw>
                </a:effectLst>
                <a:uLnTx/>
                <a:uFillTx/>
                <a:latin typeface="Arial" panose="020B0604020202020204" pitchFamily="34" charset="0"/>
                <a:ea typeface="Yu Gothic Medium" panose="020B0400000000000000" pitchFamily="34" charset="-128"/>
                <a:cs typeface="Arial" panose="020B0604020202020204" pitchFamily="34" charset="0"/>
              </a:rPr>
              <a:t>￭</a:t>
            </a:r>
            <a:r>
              <a:rPr kumimoji="0" lang="mn"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 Сургагч багш гэдэг нь?</a:t>
            </a:r>
            <a:endParaRPr kumimoji="0" lang="ja-JP" alt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6435847" name="Rectangle 7"/>
          <p:cNvSpPr>
            <a:spLocks noChangeArrowheads="1"/>
          </p:cNvSpPr>
          <p:nvPr/>
        </p:nvSpPr>
        <p:spPr bwMode="auto">
          <a:xfrm>
            <a:off x="683574" y="1956556"/>
            <a:ext cx="8372704" cy="584775"/>
          </a:xfrm>
          <a:prstGeom prst="rect">
            <a:avLst/>
          </a:prstGeom>
          <a:noFill/>
          <a:ln w="9525">
            <a:noFill/>
            <a:miter lim="800000"/>
            <a:headEnd/>
            <a:tailEnd/>
          </a:ln>
          <a:effectLst/>
        </p:spPr>
        <p:txBody>
          <a:bodyPr wrap="square" rtlCol="0">
            <a:prstTxWarp prst="textNoShape">
              <a:avLst/>
            </a:prstTxWarp>
            <a:spAutoFit/>
          </a:bodyPr>
          <a:lstStyle/>
          <a:p>
            <a:pPr marL="225425" marR="0" lvl="0" indent="-2254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mn" sz="1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Эмнэлзүйнийн туршлага 7 жилээс дээш байнгын орон тооны эмч байх, бөгөөд</a:t>
            </a:r>
            <a:endParaRPr kumimoji="0" lang="ja-JP"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6435849" name="Rectangle 9"/>
          <p:cNvSpPr>
            <a:spLocks noChangeArrowheads="1"/>
          </p:cNvSpPr>
          <p:nvPr/>
        </p:nvSpPr>
        <p:spPr bwMode="auto">
          <a:xfrm>
            <a:off x="684055" y="2476543"/>
            <a:ext cx="7616983" cy="830997"/>
          </a:xfrm>
          <a:prstGeom prst="rect">
            <a:avLst/>
          </a:prstGeom>
          <a:noFill/>
          <a:ln w="9525">
            <a:solidFill>
              <a:schemeClr val="tx1"/>
            </a:solidFill>
            <a:miter lim="800000"/>
            <a:headEnd/>
            <a:tailEnd/>
          </a:ln>
          <a:effectLst/>
        </p:spPr>
        <p:txBody>
          <a:bodyPr wrap="square" rtlCol="0">
            <a:prstTxWarp prst="textNoShape">
              <a:avLst/>
            </a:prstTxWarp>
            <a:spAutoFit/>
          </a:bodyPr>
          <a:lstStyle/>
          <a:p>
            <a:pPr marL="225425" marR="0" lvl="0" indent="-225425"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mn" sz="1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Эрүүл мэнд хөдөлмөр нийгмийн хамгааллын яамны гаргасан удирдамжийн дагуу зохион байгуулагдсан сургагч багшийн семинарт суусан байх</a:t>
            </a:r>
          </a:p>
        </p:txBody>
      </p:sp>
      <p:sp>
        <p:nvSpPr>
          <p:cNvPr id="8" name="Rectangle 3"/>
          <p:cNvSpPr>
            <a:spLocks noChangeArrowheads="1"/>
          </p:cNvSpPr>
          <p:nvPr/>
        </p:nvSpPr>
        <p:spPr bwMode="auto">
          <a:xfrm>
            <a:off x="112752" y="3671737"/>
            <a:ext cx="6393139" cy="461665"/>
          </a:xfrm>
          <a:prstGeom prst="rect">
            <a:avLst/>
          </a:prstGeom>
          <a:noFill/>
          <a:ln w="9525">
            <a:noFill/>
            <a:miter lim="800000"/>
            <a:headEnd/>
            <a:tailEnd/>
          </a:ln>
          <a:effectLst/>
        </p:spPr>
        <p:txBody>
          <a:bodyPr wrap="square" rtlCol="0">
            <a:prstTxWarp prst="textNoShape">
              <a:avLst/>
            </a:prstTxWarp>
            <a:spAutoFit/>
          </a:bodyPr>
          <a:lstStyle/>
          <a:p>
            <a:pPr marL="0" marR="0" lvl="0" indent="0" algn="l" defTabSz="381000" rtl="0" eaLnBrk="1" fontAlgn="base" latinLnBrk="0" hangingPunct="1">
              <a:lnSpc>
                <a:spcPct val="100000"/>
              </a:lnSpc>
              <a:spcBef>
                <a:spcPct val="0"/>
              </a:spcBef>
              <a:spcAft>
                <a:spcPct val="0"/>
              </a:spcAft>
              <a:buClrTx/>
              <a:buSzTx/>
              <a:buFontTx/>
              <a:buNone/>
              <a:tabLst/>
              <a:defRPr/>
            </a:pPr>
            <a:r>
              <a:rPr kumimoji="0" lang="mn"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a:t>
            </a:r>
            <a:r>
              <a:rPr kumimoji="0" lang="mn" sz="2400" b="1" i="0" u="none" strike="noStrike" kern="1200" cap="none" spc="0" normalizeH="0" baseline="0" noProof="0" dirty="0">
                <a:ln>
                  <a:noFill/>
                </a:ln>
                <a:solidFill>
                  <a:srgbClr val="33797F"/>
                </a:solidFill>
                <a:effectLst>
                  <a:outerShdw blurRad="50800" dist="38100" dir="2700000" algn="tl" rotWithShape="0">
                    <a:srgbClr val="000000">
                      <a:alpha val="43000"/>
                    </a:srgbClr>
                  </a:outerShdw>
                </a:effectLst>
                <a:uLnTx/>
                <a:uFillTx/>
                <a:latin typeface="Arial" panose="020B0604020202020204" pitchFamily="34" charset="0"/>
                <a:ea typeface="Yu Gothic Medium" panose="020B0400000000000000" pitchFamily="34" charset="-128"/>
                <a:cs typeface="Arial" panose="020B0604020202020204" pitchFamily="34" charset="0"/>
              </a:rPr>
              <a:t> Сургагч багш байршуулах</a:t>
            </a:r>
            <a:endParaRPr kumimoji="0" lang="ja-JP" altLang="en-US" sz="24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11" name="Rectangle 6"/>
          <p:cNvSpPr>
            <a:spLocks noChangeArrowheads="1"/>
          </p:cNvSpPr>
          <p:nvPr/>
        </p:nvSpPr>
        <p:spPr bwMode="auto">
          <a:xfrm>
            <a:off x="636615" y="6086579"/>
            <a:ext cx="6393140" cy="458523"/>
          </a:xfrm>
          <a:prstGeom prst="rect">
            <a:avLst/>
          </a:prstGeom>
          <a:noFill/>
          <a:ln w="9525">
            <a:noFill/>
            <a:miter lim="800000"/>
            <a:headEnd/>
            <a:tailEnd/>
          </a:ln>
          <a:effectLst/>
        </p:spPr>
        <p:txBody>
          <a:bodyPr wrap="square" rtlCol="0">
            <a:prstTxWarp prst="textNoShape">
              <a:avLst/>
            </a:prstTxWarp>
            <a:spAutoFit/>
          </a:bodyPr>
          <a:lstStyle/>
          <a:p>
            <a:pPr marL="266700" marR="0" lvl="0" indent="-266700" algn="l" defTabSz="914400" rtl="0" eaLnBrk="1" fontAlgn="base" latinLnBrk="0" hangingPunct="1">
              <a:lnSpc>
                <a:spcPts val="3200"/>
              </a:lnSpc>
              <a:spcBef>
                <a:spcPct val="0"/>
              </a:spcBef>
              <a:spcAft>
                <a:spcPct val="0"/>
              </a:spcAft>
              <a:buClrTx/>
              <a:buSzTx/>
              <a:buFont typeface="Arial" panose="020B0604020202020204" pitchFamily="34" charset="0"/>
              <a:buChar char="•"/>
              <a:tabLst/>
              <a:defRPr/>
            </a:pPr>
            <a:r>
              <a:rPr kumimoji="0" lang="mn" sz="18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Резидент эмч 5 хүнд сургагч багш 1-с дээш</a:t>
            </a:r>
            <a:endParaRPr kumimoji="0" lang="ja-JP" altLang="en-US" sz="1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10" name="Rectangle 7">
            <a:extLst>
              <a:ext uri="{FF2B5EF4-FFF2-40B4-BE49-F238E27FC236}">
                <a16:creationId xmlns:a16="http://schemas.microsoft.com/office/drawing/2014/main" id="{F8A80FE0-C86A-8C43-B6EA-72E3DB9405D6}"/>
              </a:ext>
            </a:extLst>
          </p:cNvPr>
          <p:cNvSpPr>
            <a:spLocks noChangeArrowheads="1"/>
          </p:cNvSpPr>
          <p:nvPr/>
        </p:nvSpPr>
        <p:spPr bwMode="auto">
          <a:xfrm>
            <a:off x="683318" y="3261861"/>
            <a:ext cx="5603182" cy="338554"/>
          </a:xfrm>
          <a:prstGeom prst="rect">
            <a:avLst/>
          </a:prstGeom>
          <a:noFill/>
          <a:ln w="9525">
            <a:noFill/>
            <a:miter lim="800000"/>
            <a:headEnd/>
            <a:tailEnd/>
          </a:ln>
          <a:effectLst/>
        </p:spPr>
        <p:txBody>
          <a:bodyPr wrap="square" rtlCol="0">
            <a:prstTxWarp prst="textNoShape">
              <a:avLst/>
            </a:prstTxWarp>
            <a:spAutoFit/>
          </a:bodyPr>
          <a:lstStyle/>
          <a:p>
            <a:pPr marL="225425" marR="0" lvl="0" indent="-22542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mn" sz="1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Улсын эрх (Насан туршид хүчинтэй)</a:t>
            </a:r>
            <a:endParaRPr kumimoji="0" lang="ja-JP" altLang="en-US" sz="16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p:txBody>
      </p:sp>
      <p:sp>
        <p:nvSpPr>
          <p:cNvPr id="2" name="正方形/長方形 1">
            <a:extLst>
              <a:ext uri="{FF2B5EF4-FFF2-40B4-BE49-F238E27FC236}">
                <a16:creationId xmlns:a16="http://schemas.microsoft.com/office/drawing/2014/main" id="{81E40D6B-85B5-EB48-89DD-E42814BC12A2}"/>
              </a:ext>
            </a:extLst>
          </p:cNvPr>
          <p:cNvSpPr/>
          <p:nvPr/>
        </p:nvSpPr>
        <p:spPr bwMode="auto">
          <a:xfrm>
            <a:off x="683318" y="4084228"/>
            <a:ext cx="8285158" cy="2099998"/>
          </a:xfrm>
          <a:prstGeom prst="rect">
            <a:avLst/>
          </a:prstGeom>
          <a:no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5000"/>
                    </a:schemeClr>
                  </a:outerShdw>
                </a:effectLst>
              </a14:hiddenEffects>
            </a:ext>
          </a:extLst>
        </p:spPr>
        <p:txBody>
          <a:bodyPr wrap="square" rtlCol="0" anchor="ctr">
            <a:spAutoFit/>
          </a:bodyPr>
          <a:lstStyle/>
          <a:p>
            <a:pPr marL="225425" marR="0" lvl="0" indent="-225425" algn="l" defTabSz="4572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mn" sz="18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Дотор, яаралтай тусламжийн хэсэг, мэс засал, анестезиологи, хүүхэд, эх барих, эмэгтэйчүүд, сэтгэц</a:t>
            </a:r>
          </a:p>
          <a:p>
            <a:pPr marL="225425" marR="0" lvl="0" indent="-225425" algn="l" defTabSz="4572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mn" sz="18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Энгийн амбулаторийн эмчилгээ үйлчилгээ судлал</a:t>
            </a:r>
            <a:endParaRPr kumimoji="0" lang="en-US" altLang="ja-JP" sz="1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a:p>
            <a:pPr marL="225425" marR="0" lvl="0" indent="-225425" algn="l" defTabSz="457200" rtl="0" eaLnBrk="1" fontAlgn="auto" latinLnBrk="0" hangingPunct="1">
              <a:lnSpc>
                <a:spcPts val="3200"/>
              </a:lnSpc>
              <a:spcBef>
                <a:spcPts val="0"/>
              </a:spcBef>
              <a:spcAft>
                <a:spcPts val="0"/>
              </a:spcAft>
              <a:buClrTx/>
              <a:buSzTx/>
              <a:buFont typeface="Arial" panose="020B0604020202020204" pitchFamily="34" charset="0"/>
              <a:buChar char="•"/>
              <a:tabLst/>
              <a:defRPr/>
            </a:pPr>
            <a:r>
              <a:rPr kumimoji="0" lang="mn" sz="18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Сургалтын хөтөлбөр бүрийн бие даан заавал судлах хичээл</a:t>
            </a:r>
            <a:endParaRPr kumimoji="0" lang="en-US" altLang="ja-JP" sz="18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endParaRPr>
          </a:p>
          <a:p>
            <a:pPr marL="0" marR="0" lvl="0" indent="0" algn="l" defTabSz="457200" rtl="0" eaLnBrk="1" fontAlgn="auto" latinLnBrk="0" hangingPunct="1">
              <a:lnSpc>
                <a:spcPts val="3200"/>
              </a:lnSpc>
              <a:spcBef>
                <a:spcPts val="0"/>
              </a:spcBef>
              <a:spcAft>
                <a:spcPts val="0"/>
              </a:spcAft>
              <a:buClrTx/>
              <a:buSzTx/>
              <a:buFontTx/>
              <a:buNone/>
              <a:tabLst/>
              <a:defRPr/>
            </a:pPr>
            <a:r>
              <a:rPr kumimoji="0" lang="mn" sz="1800" b="1" i="0" u="none" strike="noStrike" kern="1200" cap="none" spc="0" normalizeH="0" baseline="0" noProof="0">
                <a:ln>
                  <a:noFill/>
                </a:ln>
                <a:solidFill>
                  <a:prstClr val="black">
                    <a:lumMod val="85000"/>
                    <a:lumOff val="15000"/>
                  </a:prstClr>
                </a:solidFill>
                <a:effectLst/>
                <a:uLnTx/>
                <a:uFillTx/>
                <a:latin typeface="Arial" panose="020B0604020202020204" pitchFamily="34" charset="0"/>
                <a:ea typeface="Yu Gothic Medium" panose="020B0400000000000000" pitchFamily="34" charset="-128"/>
                <a:cs typeface="Arial" panose="020B0604020202020204" pitchFamily="34" charset="0"/>
              </a:rPr>
              <a:t>   .... хамгийн багадаа 1 хүнээс дээш</a:t>
            </a:r>
          </a:p>
        </p:txBody>
      </p:sp>
    </p:spTree>
    <p:extLst>
      <p:ext uri="{BB962C8B-B14F-4D97-AF65-F5344CB8AC3E}">
        <p14:creationId xmlns:p14="http://schemas.microsoft.com/office/powerpoint/2010/main" val="16945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35847"/>
                                        </p:tgtEl>
                                        <p:attrNameLst>
                                          <p:attrName>style.visibility</p:attrName>
                                        </p:attrNameLst>
                                      </p:cBhvr>
                                      <p:to>
                                        <p:strVal val="visible"/>
                                      </p:to>
                                    </p:set>
                                    <p:animEffect transition="in" filter="dissolve">
                                      <p:cBhvr>
                                        <p:cTn id="7" dur="500"/>
                                        <p:tgtEl>
                                          <p:spTgt spid="64358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435849"/>
                                        </p:tgtEl>
                                        <p:attrNameLst>
                                          <p:attrName>style.visibility</p:attrName>
                                        </p:attrNameLst>
                                      </p:cBhvr>
                                      <p:to>
                                        <p:strVal val="visible"/>
                                      </p:to>
                                    </p:set>
                                    <p:animEffect transition="in" filter="dissolve">
                                      <p:cBhvr>
                                        <p:cTn id="10" dur="500"/>
                                        <p:tgtEl>
                                          <p:spTgt spid="64358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5847" grpId="0"/>
      <p:bldP spid="6435849" grpId="0" animBg="1"/>
      <p:bldP spid="11" grpId="0"/>
      <p:bldP spid="10"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2F26CB7-A140-0843-9D8E-761C422A7353}"/>
              </a:ext>
            </a:extLst>
          </p:cNvPr>
          <p:cNvSpPr/>
          <p:nvPr/>
        </p:nvSpPr>
        <p:spPr bwMode="auto">
          <a:xfrm>
            <a:off x="762222" y="2325574"/>
            <a:ext cx="7947438" cy="2851414"/>
          </a:xfrm>
          <a:prstGeom prst="rect">
            <a:avLst/>
          </a:prstGeom>
          <a:solidFill>
            <a:schemeClr val="accent5"/>
          </a:solidFill>
          <a:ln>
            <a:solidFill>
              <a:schemeClr val="tx2"/>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5000"/>
                    </a:schemeClr>
                  </a:outerShdw>
                </a:effectLst>
              </a14:hiddenEffects>
            </a:ext>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6625" name="Rectangle 2"/>
          <p:cNvSpPr txBox="1">
            <a:spLocks noChangeArrowheads="1"/>
          </p:cNvSpPr>
          <p:nvPr/>
        </p:nvSpPr>
        <p:spPr bwMode="auto">
          <a:xfrm>
            <a:off x="269509" y="636876"/>
            <a:ext cx="8242585" cy="6689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mn-MN" sz="2800" b="1" u="sng" kern="1200" dirty="0">
                <a:solidFill>
                  <a:srgbClr val="000000">
                    <a:lumMod val="85000"/>
                    <a:lumOff val="15000"/>
                  </a:srgbClr>
                </a:solidFill>
                <a:latin typeface="Arial"/>
                <a:ea typeface="Yu Gothic Medium" panose="020B0400000000000000" pitchFamily="34" charset="-128"/>
              </a:rPr>
              <a:t>С</a:t>
            </a:r>
            <a:r>
              <a:rPr kumimoji="1" lang="mn" sz="2800" b="1" i="0" u="sng"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rPr>
              <a:t>ургагч багшийн семинарт зохион байгуулах удирдамж</a:t>
            </a:r>
          </a:p>
        </p:txBody>
      </p:sp>
      <p:sp>
        <p:nvSpPr>
          <p:cNvPr id="26627" name="テキスト ボックス 6"/>
          <p:cNvSpPr txBox="1">
            <a:spLocks noChangeArrowheads="1"/>
          </p:cNvSpPr>
          <p:nvPr/>
        </p:nvSpPr>
        <p:spPr bwMode="auto">
          <a:xfrm>
            <a:off x="938241" y="2683902"/>
            <a:ext cx="67329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mn"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rPr>
              <a:t>(1) Эмчийн эмнэлзүйн сургалтын тогтолцооны ойлголт болон тойм</a:t>
            </a:r>
          </a:p>
        </p:txBody>
      </p:sp>
      <p:sp>
        <p:nvSpPr>
          <p:cNvPr id="26628" name="テキスト ボックス 8"/>
          <p:cNvSpPr txBox="1">
            <a:spLocks noChangeArrowheads="1"/>
          </p:cNvSpPr>
          <p:nvPr/>
        </p:nvSpPr>
        <p:spPr bwMode="auto">
          <a:xfrm>
            <a:off x="938243" y="3227001"/>
            <a:ext cx="67329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mn"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rPr>
              <a:t>(2) Эмчийн эмнэлзүйн сургалтын хүрэх зорилго болон төгсөлтийн шалгуур</a:t>
            </a:r>
          </a:p>
        </p:txBody>
      </p:sp>
      <p:sp>
        <p:nvSpPr>
          <p:cNvPr id="26629" name="テキスト ボックス 9"/>
          <p:cNvSpPr txBox="1">
            <a:spLocks noChangeArrowheads="1"/>
          </p:cNvSpPr>
          <p:nvPr/>
        </p:nvSpPr>
        <p:spPr bwMode="auto">
          <a:xfrm>
            <a:off x="938243" y="3770100"/>
            <a:ext cx="673295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mn"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rPr>
              <a:t>(3) Сургалтын хөтөлбөрийн загвар (Зорилго, Стратеги, Үнэлгээ гэх мэт)</a:t>
            </a:r>
            <a:endParaRPr kumimoji="0" lang="ja-JP" altLang="en-US"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26630" name="テキスト ボックス 10"/>
          <p:cNvSpPr txBox="1">
            <a:spLocks noChangeArrowheads="1"/>
          </p:cNvSpPr>
          <p:nvPr/>
        </p:nvSpPr>
        <p:spPr bwMode="auto">
          <a:xfrm>
            <a:off x="938244" y="4313200"/>
            <a:ext cx="673295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mn"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rPr>
              <a:t>(4) Сургагч багшийн хүлээгдэж буй байдал (Сургах арга болон агуулга)</a:t>
            </a:r>
            <a:endParaRPr kumimoji="0" lang="ja-JP" altLang="en-US"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11" name="テキスト ボックス 10"/>
          <p:cNvSpPr txBox="1">
            <a:spLocks noChangeArrowheads="1"/>
          </p:cNvSpPr>
          <p:nvPr/>
        </p:nvSpPr>
        <p:spPr bwMode="auto">
          <a:xfrm>
            <a:off x="135436" y="5481242"/>
            <a:ext cx="851073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mn" sz="1800" b="1" i="0" u="none" strike="noStrike" kern="1200" cap="none" spc="0" normalizeH="0" baseline="0" noProof="0">
                <a:ln>
                  <a:noFill/>
                </a:ln>
                <a:solidFill>
                  <a:srgbClr val="9E1B37"/>
                </a:solidFill>
                <a:effectLst/>
                <a:uLnTx/>
                <a:uFillTx/>
                <a:latin typeface="Arial"/>
                <a:ea typeface="Yu Gothic Medium" panose="020B0400000000000000" pitchFamily="34" charset="-128"/>
              </a:rPr>
              <a:t>Жич: Нийт 16 цагаас дээш, гол төлөв ажлын байран дээрх сургалт хэлбэрээр (идэвхтэй оролцооны хэлбэр) гүйцэтгэх</a:t>
            </a:r>
            <a:endParaRPr kumimoji="0" lang="ja-JP" altLang="en-US" sz="1800" b="1" i="0" u="none" strike="noStrike" kern="1200" cap="none" spc="0" normalizeH="0" baseline="0" noProof="0" dirty="0">
              <a:ln>
                <a:noFill/>
              </a:ln>
              <a:solidFill>
                <a:srgbClr val="9E1B37"/>
              </a:solidFill>
              <a:effectLst/>
              <a:uLnTx/>
              <a:uFillTx/>
              <a:latin typeface="Arial"/>
              <a:ea typeface="Yu Gothic Medium" panose="020B0400000000000000" pitchFamily="34" charset="-128"/>
            </a:endParaRPr>
          </a:p>
        </p:txBody>
      </p:sp>
      <p:sp>
        <p:nvSpPr>
          <p:cNvPr id="13" name="Rectangle 2">
            <a:extLst>
              <a:ext uri="{FF2B5EF4-FFF2-40B4-BE49-F238E27FC236}">
                <a16:creationId xmlns:a16="http://schemas.microsoft.com/office/drawing/2014/main" id="{796926ED-6AD1-0641-ADE1-2B0C0BC182B5}"/>
              </a:ext>
            </a:extLst>
          </p:cNvPr>
          <p:cNvSpPr txBox="1">
            <a:spLocks noChangeArrowheads="1"/>
          </p:cNvSpPr>
          <p:nvPr/>
        </p:nvSpPr>
        <p:spPr bwMode="auto">
          <a:xfrm>
            <a:off x="423465" y="1681012"/>
            <a:ext cx="8412922" cy="4006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chor="ct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0"/>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0"/>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0"/>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mn" sz="1800" b="1" i="0" u="none" strike="noStrike" kern="1200" cap="none" spc="0" normalizeH="0" baseline="0" noProof="0">
                <a:ln>
                  <a:noFill/>
                </a:ln>
                <a:solidFill>
                  <a:srgbClr val="000000">
                    <a:lumMod val="85000"/>
                    <a:lumOff val="15000"/>
                  </a:srgbClr>
                </a:solidFill>
                <a:effectLst/>
                <a:uLnTx/>
                <a:uFillTx/>
                <a:latin typeface="Arial"/>
                <a:ea typeface="Yu Gothic Medium" panose="020B0400000000000000" pitchFamily="34" charset="-128"/>
              </a:rPr>
              <a:t>Удирдамжийн зорилго: Сургагч багшийг зохион байгуулалттайгаар хөгжүүлэх ￫ Сургах тогтолцоог бэхжүүлэх</a:t>
            </a:r>
            <a:endParaRPr kumimoji="1" lang="ja-JP" altLang="en-US" sz="1800" b="1" i="0" u="none" strike="noStrike" kern="1200" cap="none" spc="0" normalizeH="0" baseline="0" noProof="0" dirty="0">
              <a:ln>
                <a:noFill/>
              </a:ln>
              <a:solidFill>
                <a:srgbClr val="000000">
                  <a:lumMod val="85000"/>
                  <a:lumOff val="15000"/>
                </a:srgbClr>
              </a:solidFill>
              <a:effectLst/>
              <a:uLnTx/>
              <a:uFillTx/>
              <a:latin typeface="Arial"/>
              <a:ea typeface="Yu Gothic Medium" panose="020B0400000000000000" pitchFamily="34" charset="-128"/>
            </a:endParaRPr>
          </a:p>
        </p:txBody>
      </p:sp>
      <p:sp>
        <p:nvSpPr>
          <p:cNvPr id="3" name="テキスト ボックス 2">
            <a:extLst>
              <a:ext uri="{FF2B5EF4-FFF2-40B4-BE49-F238E27FC236}">
                <a16:creationId xmlns:a16="http://schemas.microsoft.com/office/drawing/2014/main" id="{A82E9078-DBE1-AC48-86FE-C29B4DEA83BA}"/>
              </a:ext>
            </a:extLst>
          </p:cNvPr>
          <p:cNvSpPr txBox="1"/>
          <p:nvPr/>
        </p:nvSpPr>
        <p:spPr>
          <a:xfrm>
            <a:off x="7948202" y="2573863"/>
            <a:ext cx="461665" cy="2271368"/>
          </a:xfrm>
          <a:prstGeom prst="rect">
            <a:avLst/>
          </a:prstGeom>
          <a:solidFill>
            <a:schemeClr val="bg1"/>
          </a:solidFill>
          <a:ln w="12700">
            <a:solidFill>
              <a:schemeClr val="tx2"/>
            </a:solidFill>
          </a:ln>
        </p:spPr>
        <p:txBody>
          <a:bodyPr vert="eaVert"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800" b="1" i="0" u="none" strike="noStrike" kern="1200" cap="none" spc="0" normalizeH="0" baseline="0" noProof="0" dirty="0">
                <a:ln>
                  <a:noFill/>
                </a:ln>
                <a:solidFill>
                  <a:srgbClr val="042BBF"/>
                </a:solidFill>
                <a:effectLst/>
                <a:uLnTx/>
                <a:uFillTx/>
                <a:latin typeface="Arial"/>
                <a:ea typeface="Osaka"/>
                <a:cs typeface="Arial"/>
              </a:rPr>
              <a:t>Заавал байх зүйлс</a:t>
            </a:r>
          </a:p>
        </p:txBody>
      </p:sp>
    </p:spTree>
    <p:extLst>
      <p:ext uri="{BB962C8B-B14F-4D97-AF65-F5344CB8AC3E}">
        <p14:creationId xmlns:p14="http://schemas.microsoft.com/office/powerpoint/2010/main" val="197595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627"/>
                                        </p:tgtEl>
                                        <p:attrNameLst>
                                          <p:attrName>style.visibility</p:attrName>
                                        </p:attrNameLst>
                                      </p:cBhvr>
                                      <p:to>
                                        <p:strVal val="visible"/>
                                      </p:to>
                                    </p:set>
                                    <p:animEffect transition="in" filter="dissolve">
                                      <p:cBhvr>
                                        <p:cTn id="10" dur="500"/>
                                        <p:tgtEl>
                                          <p:spTgt spid="2662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dissolve">
                                      <p:cBhvr>
                                        <p:cTn id="13" dur="500"/>
                                        <p:tgtEl>
                                          <p:spTgt spid="266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629"/>
                                        </p:tgtEl>
                                        <p:attrNameLst>
                                          <p:attrName>style.visibility</p:attrName>
                                        </p:attrNameLst>
                                      </p:cBhvr>
                                      <p:to>
                                        <p:strVal val="visible"/>
                                      </p:to>
                                    </p:set>
                                    <p:animEffect transition="in" filter="dissolve">
                                      <p:cBhvr>
                                        <p:cTn id="16" dur="500"/>
                                        <p:tgtEl>
                                          <p:spTgt spid="2662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6630"/>
                                        </p:tgtEl>
                                        <p:attrNameLst>
                                          <p:attrName>style.visibility</p:attrName>
                                        </p:attrNameLst>
                                      </p:cBhvr>
                                      <p:to>
                                        <p:strVal val="visible"/>
                                      </p:to>
                                    </p:set>
                                    <p:animEffect transition="in" filter="dissolve">
                                      <p:cBhvr>
                                        <p:cTn id="19" dur="500"/>
                                        <p:tgtEl>
                                          <p:spTgt spid="2663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627" grpId="0"/>
      <p:bldP spid="26628" grpId="0"/>
      <p:bldP spid="26629" grpId="0"/>
      <p:bldP spid="26630" grpId="0"/>
      <p:bldP spid="11"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117191" y="355421"/>
            <a:ext cx="8896646" cy="647700"/>
          </a:xfrm>
          <a:noFill/>
          <a:ln>
            <a:noFill/>
          </a:ln>
          <a:effectLst/>
        </p:spPr>
        <p:txBody>
          <a:bodyPr rtlCol="0"/>
          <a:lstStyle/>
          <a:p>
            <a:pPr rtl="0"/>
            <a:r>
              <a:rPr lang="mn" sz="2400" b="1" u="sng">
                <a:solidFill>
                  <a:schemeClr val="tx1"/>
                </a:solidFill>
                <a:ea typeface="Yu Gothic Medium" panose="020B0400000000000000" pitchFamily="34" charset="-128"/>
                <a:cs typeface="ＭＳ Ｐゴシック" pitchFamily="-56" charset="-128"/>
              </a:rPr>
              <a:t>Манай улсын эмчийн боловсрол сургалтын хөтөлбөр</a:t>
            </a:r>
          </a:p>
        </p:txBody>
      </p:sp>
      <p:sp>
        <p:nvSpPr>
          <p:cNvPr id="24579" name="Line 3"/>
          <p:cNvSpPr>
            <a:spLocks noChangeShapeType="1"/>
          </p:cNvSpPr>
          <p:nvPr/>
        </p:nvSpPr>
        <p:spPr bwMode="auto">
          <a:xfrm>
            <a:off x="737904" y="4895862"/>
            <a:ext cx="8265036" cy="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80" name="Rectangle 4"/>
          <p:cNvSpPr>
            <a:spLocks noChangeArrowheads="1"/>
          </p:cNvSpPr>
          <p:nvPr/>
        </p:nvSpPr>
        <p:spPr bwMode="auto">
          <a:xfrm>
            <a:off x="737903" y="4862524"/>
            <a:ext cx="990600" cy="304800"/>
          </a:xfrm>
          <a:prstGeom prst="rect">
            <a:avLst/>
          </a:prstGeom>
          <a:noFill/>
          <a:ln w="9525">
            <a:noFill/>
            <a:miter lim="800000"/>
            <a:headEnd/>
            <a:tailEnd/>
          </a:ln>
        </p:spPr>
        <p:txBody>
          <a:bodyPr rtlCol="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18 нас</a:t>
            </a:r>
          </a:p>
        </p:txBody>
      </p:sp>
      <p:sp>
        <p:nvSpPr>
          <p:cNvPr id="24581" name="Rectangle 5"/>
          <p:cNvSpPr>
            <a:spLocks noChangeArrowheads="1"/>
          </p:cNvSpPr>
          <p:nvPr/>
        </p:nvSpPr>
        <p:spPr bwMode="auto">
          <a:xfrm>
            <a:off x="2439257" y="4862524"/>
            <a:ext cx="1066800" cy="228600"/>
          </a:xfrm>
          <a:prstGeom prst="rect">
            <a:avLst/>
          </a:prstGeom>
          <a:noFill/>
          <a:ln w="9525">
            <a:noFill/>
            <a:miter lim="800000"/>
            <a:headEnd/>
            <a:tailEnd/>
          </a:ln>
        </p:spPr>
        <p:txBody>
          <a:bodyPr rtlCol="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22 нас</a:t>
            </a:r>
          </a:p>
        </p:txBody>
      </p:sp>
      <p:sp>
        <p:nvSpPr>
          <p:cNvPr id="24583" name="Rectangle 7"/>
          <p:cNvSpPr>
            <a:spLocks noChangeArrowheads="1"/>
          </p:cNvSpPr>
          <p:nvPr/>
        </p:nvSpPr>
        <p:spPr bwMode="auto">
          <a:xfrm>
            <a:off x="4141558" y="1923329"/>
            <a:ext cx="1066800" cy="762000"/>
          </a:xfrm>
          <a:prstGeom prst="rect">
            <a:avLst/>
          </a:prstGeom>
          <a:solidFill>
            <a:srgbClr val="FDCCC6"/>
          </a:solidFill>
          <a:ln w="9525">
            <a:noFill/>
            <a:miter lim="800000"/>
            <a:headEnd/>
            <a:tailEnd/>
          </a:ln>
          <a:effectLst>
            <a:outerShdw blurRad="50800" dist="38100" dir="2700000" algn="tl" rotWithShape="0">
              <a:srgbClr val="000000">
                <a:alpha val="43000"/>
              </a:srgbClr>
            </a:outerShdw>
          </a:effectLst>
        </p:spPr>
        <p:txBody>
          <a:bodyPr wrap="squar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Хуульд заасан </a:t>
            </a: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эмнэлзүйн сургалт</a:t>
            </a:r>
          </a:p>
        </p:txBody>
      </p:sp>
      <p:sp>
        <p:nvSpPr>
          <p:cNvPr id="24586" name="Rectangle 10"/>
          <p:cNvSpPr>
            <a:spLocks noChangeArrowheads="1"/>
          </p:cNvSpPr>
          <p:nvPr/>
        </p:nvSpPr>
        <p:spPr bwMode="auto">
          <a:xfrm>
            <a:off x="5263987" y="1922131"/>
            <a:ext cx="3752825" cy="762000"/>
          </a:xfrm>
          <a:prstGeom prst="rect">
            <a:avLst/>
          </a:prstGeom>
          <a:gradFill rotWithShape="0">
            <a:gsLst>
              <a:gs pos="0">
                <a:srgbClr val="A2A1FF"/>
              </a:gs>
              <a:gs pos="30000">
                <a:srgbClr val="85EFFF"/>
              </a:gs>
              <a:gs pos="20000">
                <a:srgbClr val="A2A1FF"/>
              </a:gs>
              <a:gs pos="67000">
                <a:schemeClr val="bg1"/>
              </a:gs>
              <a:gs pos="38000">
                <a:srgbClr val="85EFFF"/>
              </a:gs>
            </a:gsLst>
            <a:lin ang="0" scaled="1"/>
          </a:gradFill>
          <a:ln w="9525">
            <a:noFill/>
            <a:miter lim="800000"/>
            <a:headEnd/>
            <a:tailEnd/>
          </a:ln>
          <a:effectLst>
            <a:outerShdw blurRad="50800" dist="38100" dir="2700000" algn="tl" rotWithShape="0">
              <a:srgbClr val="000000">
                <a:alpha val="43000"/>
              </a:srgbClr>
            </a:outerShdw>
          </a:effectLst>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87" name="Line 11"/>
          <p:cNvSpPr>
            <a:spLocks noChangeShapeType="1"/>
          </p:cNvSpPr>
          <p:nvPr/>
        </p:nvSpPr>
        <p:spPr bwMode="auto">
          <a:xfrm flipV="1">
            <a:off x="4100351" y="2724429"/>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88" name="Rectangle 12"/>
          <p:cNvSpPr>
            <a:spLocks noChangeArrowheads="1"/>
          </p:cNvSpPr>
          <p:nvPr/>
        </p:nvSpPr>
        <p:spPr bwMode="auto">
          <a:xfrm>
            <a:off x="2706403" y="1944356"/>
            <a:ext cx="1219200" cy="228600"/>
          </a:xfrm>
          <a:prstGeom prst="rect">
            <a:avLst/>
          </a:prstGeom>
          <a:noFill/>
          <a:ln w="9525">
            <a:noFill/>
            <a:miter lim="800000"/>
            <a:headEnd/>
            <a:tailEnd/>
          </a:ln>
        </p:spPr>
        <p:txBody>
          <a:bodyPr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2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Мэргэшлийн боловсрол</a:t>
            </a:r>
          </a:p>
        </p:txBody>
      </p:sp>
      <p:sp>
        <p:nvSpPr>
          <p:cNvPr id="24589" name="Rectangle 13"/>
          <p:cNvSpPr>
            <a:spLocks noChangeArrowheads="1"/>
          </p:cNvSpPr>
          <p:nvPr/>
        </p:nvSpPr>
        <p:spPr bwMode="auto">
          <a:xfrm>
            <a:off x="4845906" y="4875224"/>
            <a:ext cx="1066800" cy="304800"/>
          </a:xfrm>
          <a:prstGeom prst="rect">
            <a:avLst/>
          </a:prstGeom>
          <a:noFill/>
          <a:ln w="9525">
            <a:noFill/>
            <a:miter lim="800000"/>
            <a:headEnd/>
            <a:tailEnd/>
          </a:ln>
        </p:spPr>
        <p:txBody>
          <a:bodyPr rtlCol="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26 нас</a:t>
            </a:r>
            <a:endParaRPr kumimoji="1" lang="ja-JP" altLang="en-US"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590" name="Rectangle 14"/>
          <p:cNvSpPr>
            <a:spLocks noChangeArrowheads="1"/>
          </p:cNvSpPr>
          <p:nvPr/>
        </p:nvSpPr>
        <p:spPr bwMode="auto">
          <a:xfrm>
            <a:off x="3890139" y="2941783"/>
            <a:ext cx="406400" cy="1641170"/>
          </a:xfrm>
          <a:prstGeom prst="rect">
            <a:avLst/>
          </a:prstGeom>
          <a:noFill/>
          <a:ln w="9525">
            <a:noFill/>
            <a:miter lim="800000"/>
            <a:headEnd/>
            <a:tailEnd/>
          </a:ln>
        </p:spPr>
        <p:txBody>
          <a:bodyPr vert="eaVert"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Эмчлэх эрхийн улсын шалгалтад тэнцэх</a:t>
            </a:r>
            <a:endParaRPr kumimoji="1" lang="ja-JP" altLang="en-US"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591" name="Rectangle 15"/>
          <p:cNvSpPr>
            <a:spLocks noChangeArrowheads="1"/>
          </p:cNvSpPr>
          <p:nvPr/>
        </p:nvSpPr>
        <p:spPr bwMode="auto">
          <a:xfrm>
            <a:off x="5488664" y="2002866"/>
            <a:ext cx="1937307" cy="261610"/>
          </a:xfrm>
          <a:prstGeom prst="rect">
            <a:avLst/>
          </a:prstGeom>
          <a:noFill/>
          <a:ln w="9525">
            <a:noFill/>
            <a:miter lim="800000"/>
            <a:headEnd/>
            <a:tailEnd/>
          </a:ln>
        </p:spPr>
        <p:txBody>
          <a:bodyPr wrap="square" rtlCol="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Мэргэшлийн сургалт</a:t>
            </a:r>
            <a:endParaRPr kumimoji="1" lang="ja-JP" altLang="en-US"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592" name="Line 16"/>
          <p:cNvSpPr>
            <a:spLocks noChangeShapeType="1"/>
          </p:cNvSpPr>
          <p:nvPr/>
        </p:nvSpPr>
        <p:spPr bwMode="auto">
          <a:xfrm flipV="1">
            <a:off x="5250109" y="2724429"/>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93" name="Line 17"/>
          <p:cNvSpPr>
            <a:spLocks noChangeShapeType="1"/>
          </p:cNvSpPr>
          <p:nvPr/>
        </p:nvSpPr>
        <p:spPr bwMode="auto">
          <a:xfrm>
            <a:off x="1131603" y="4743462"/>
            <a:ext cx="0" cy="1524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94" name="Line 18"/>
          <p:cNvSpPr>
            <a:spLocks noChangeShapeType="1"/>
          </p:cNvSpPr>
          <p:nvPr/>
        </p:nvSpPr>
        <p:spPr bwMode="auto">
          <a:xfrm>
            <a:off x="2922995" y="4743462"/>
            <a:ext cx="0" cy="1524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95" name="Line 19"/>
          <p:cNvSpPr>
            <a:spLocks noChangeShapeType="1"/>
          </p:cNvSpPr>
          <p:nvPr/>
        </p:nvSpPr>
        <p:spPr bwMode="auto">
          <a:xfrm>
            <a:off x="5284056" y="4743462"/>
            <a:ext cx="0" cy="1524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96" name="Line 20"/>
          <p:cNvSpPr>
            <a:spLocks noChangeShapeType="1"/>
          </p:cNvSpPr>
          <p:nvPr/>
        </p:nvSpPr>
        <p:spPr bwMode="auto">
          <a:xfrm>
            <a:off x="4098968" y="1499856"/>
            <a:ext cx="0" cy="3810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82" name="Rectangle 6"/>
          <p:cNvSpPr>
            <a:spLocks noChangeArrowheads="1"/>
          </p:cNvSpPr>
          <p:nvPr/>
        </p:nvSpPr>
        <p:spPr bwMode="auto">
          <a:xfrm>
            <a:off x="1139420" y="1926894"/>
            <a:ext cx="2930906" cy="762000"/>
          </a:xfrm>
          <a:prstGeom prst="rect">
            <a:avLst/>
          </a:prstGeom>
          <a:solidFill>
            <a:srgbClr val="BBFFC4"/>
          </a:solidFill>
          <a:ln w="9525">
            <a:noFill/>
            <a:miter lim="800000"/>
            <a:headEnd/>
            <a:tailEnd/>
          </a:ln>
          <a:effectLst>
            <a:outerShdw blurRad="50800" dist="38100" dir="2700000" algn="tl" rotWithShape="0">
              <a:srgbClr val="000000">
                <a:alpha val="43000"/>
              </a:srgbClr>
            </a:outerShdw>
          </a:effectLst>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97" name="AutoShape 21"/>
          <p:cNvSpPr>
            <a:spLocks noChangeArrowheads="1"/>
          </p:cNvSpPr>
          <p:nvPr/>
        </p:nvSpPr>
        <p:spPr bwMode="auto">
          <a:xfrm flipV="1">
            <a:off x="1136366" y="1922131"/>
            <a:ext cx="1392180" cy="744538"/>
          </a:xfrm>
          <a:prstGeom prst="rtTriangle">
            <a:avLst/>
          </a:prstGeom>
          <a:solidFill>
            <a:srgbClr val="FFFA9D"/>
          </a:solidFill>
          <a:ln w="9525">
            <a:solidFill>
              <a:srgbClr val="F7FF97"/>
            </a:solidFill>
            <a:miter lim="800000"/>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598" name="Rectangle 22"/>
          <p:cNvSpPr>
            <a:spLocks noChangeArrowheads="1"/>
          </p:cNvSpPr>
          <p:nvPr/>
        </p:nvSpPr>
        <p:spPr bwMode="auto">
          <a:xfrm>
            <a:off x="1136367" y="1934261"/>
            <a:ext cx="1316386" cy="246221"/>
          </a:xfrm>
          <a:prstGeom prst="rect">
            <a:avLst/>
          </a:prstGeom>
          <a:noFill/>
          <a:ln w="9525">
            <a:noFill/>
            <a:miter lim="800000"/>
            <a:headEnd/>
            <a:tailEnd/>
          </a:ln>
        </p:spPr>
        <p:txBody>
          <a:bodyPr wrap="none" rtlCol="0">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Суурь боловсрол</a:t>
            </a:r>
          </a:p>
        </p:txBody>
      </p:sp>
      <p:sp>
        <p:nvSpPr>
          <p:cNvPr id="24599" name="Line 23"/>
          <p:cNvSpPr>
            <a:spLocks noChangeShapeType="1"/>
          </p:cNvSpPr>
          <p:nvPr/>
        </p:nvSpPr>
        <p:spPr bwMode="auto">
          <a:xfrm flipV="1">
            <a:off x="2795685" y="2719016"/>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00" name="Rectangle 24"/>
          <p:cNvSpPr>
            <a:spLocks noChangeArrowheads="1"/>
          </p:cNvSpPr>
          <p:nvPr/>
        </p:nvSpPr>
        <p:spPr bwMode="auto">
          <a:xfrm>
            <a:off x="2628524" y="2942627"/>
            <a:ext cx="304800" cy="1282700"/>
          </a:xfrm>
          <a:prstGeom prst="rect">
            <a:avLst/>
          </a:prstGeom>
          <a:noFill/>
          <a:ln w="9525">
            <a:noFill/>
            <a:miter lim="800000"/>
            <a:headEnd/>
            <a:tailEnd/>
          </a:ln>
        </p:spPr>
        <p:txBody>
          <a:bodyPr vert="eaVert"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Их сургуулиудыг үнэлгээ хийх нийтлэг шалгалт</a:t>
            </a:r>
          </a:p>
        </p:txBody>
      </p:sp>
      <p:sp>
        <p:nvSpPr>
          <p:cNvPr id="24601" name="Rectangle 25"/>
          <p:cNvSpPr>
            <a:spLocks noChangeArrowheads="1"/>
          </p:cNvSpPr>
          <p:nvPr/>
        </p:nvSpPr>
        <p:spPr bwMode="auto">
          <a:xfrm>
            <a:off x="1711818" y="2370441"/>
            <a:ext cx="1301055" cy="180138"/>
          </a:xfrm>
          <a:prstGeom prst="rect">
            <a:avLst/>
          </a:prstGeom>
          <a:noFill/>
          <a:ln w="9525">
            <a:noFill/>
            <a:miter lim="800000"/>
            <a:headEnd/>
            <a:tailEnd/>
          </a:ln>
        </p:spPr>
        <p:txBody>
          <a:bodyPr lIns="0" rIns="0"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Эмнэлзүйнийн өмнөх анагаах ухааны боловсрол</a:t>
            </a:r>
          </a:p>
        </p:txBody>
      </p:sp>
      <p:sp>
        <p:nvSpPr>
          <p:cNvPr id="24602" name="Rectangle 26"/>
          <p:cNvSpPr>
            <a:spLocks noChangeArrowheads="1"/>
          </p:cNvSpPr>
          <p:nvPr/>
        </p:nvSpPr>
        <p:spPr bwMode="auto">
          <a:xfrm>
            <a:off x="2933324" y="1976808"/>
            <a:ext cx="1133485" cy="642937"/>
          </a:xfrm>
          <a:prstGeom prst="rect">
            <a:avLst/>
          </a:prstGeom>
          <a:noFill/>
          <a:ln w="9525">
            <a:noFill/>
            <a:miter lim="800000"/>
            <a:headEnd/>
            <a:tailEnd/>
          </a:ln>
        </p:spPr>
        <p:txBody>
          <a:bodyPr lIns="0" rIns="0"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Үзлэг эмчилгээний оролцоот хэлбэр</a:t>
            </a:r>
            <a:endParaRPr kumimoji="1" lang="en-US" altLang="ja-JP"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Эмнэлзүйн дадлага</a:t>
            </a:r>
            <a:endParaRPr kumimoji="1" lang="en-US" altLang="ja-JP"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(CC)</a:t>
            </a:r>
            <a:endParaRPr kumimoji="1" lang="ja-JP" altLang="en-US"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603" name="Rectangle 27"/>
          <p:cNvSpPr>
            <a:spLocks noChangeArrowheads="1"/>
          </p:cNvSpPr>
          <p:nvPr/>
        </p:nvSpPr>
        <p:spPr bwMode="auto">
          <a:xfrm>
            <a:off x="117191" y="4735524"/>
            <a:ext cx="838200" cy="304800"/>
          </a:xfrm>
          <a:prstGeom prst="rect">
            <a:avLst/>
          </a:prstGeom>
          <a:noFill/>
          <a:ln w="9525">
            <a:noFill/>
            <a:miter lim="800000"/>
            <a:headEnd/>
            <a:tailEnd/>
          </a:ln>
        </p:spPr>
        <p:txBody>
          <a:bodyPr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Нас</a:t>
            </a:r>
            <a:endParaRPr kumimoji="1" lang="ja-JP" altLang="en-US"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605" name="Line 29"/>
          <p:cNvSpPr>
            <a:spLocks noChangeShapeType="1"/>
          </p:cNvSpPr>
          <p:nvPr/>
        </p:nvSpPr>
        <p:spPr bwMode="auto">
          <a:xfrm>
            <a:off x="4134706" y="4743462"/>
            <a:ext cx="0" cy="1524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06" name="Rectangle 30"/>
          <p:cNvSpPr>
            <a:spLocks noChangeArrowheads="1"/>
          </p:cNvSpPr>
          <p:nvPr/>
        </p:nvSpPr>
        <p:spPr bwMode="auto">
          <a:xfrm>
            <a:off x="3706081" y="4862524"/>
            <a:ext cx="1066800" cy="266700"/>
          </a:xfrm>
          <a:prstGeom prst="rect">
            <a:avLst/>
          </a:prstGeom>
          <a:noFill/>
          <a:ln w="9525">
            <a:noFill/>
            <a:miter lim="800000"/>
            <a:headEnd/>
            <a:tailEnd/>
          </a:ln>
        </p:spPr>
        <p:txBody>
          <a:bodyPr rtlCol="0">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24 нас</a:t>
            </a:r>
            <a:endParaRPr kumimoji="1" lang="ja-JP" altLang="en-US"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607" name="Line 31"/>
          <p:cNvSpPr>
            <a:spLocks noChangeShapeType="1"/>
          </p:cNvSpPr>
          <p:nvPr/>
        </p:nvSpPr>
        <p:spPr bwMode="auto">
          <a:xfrm flipV="1">
            <a:off x="1099852" y="2724429"/>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08" name="Rectangle 32"/>
          <p:cNvSpPr>
            <a:spLocks noChangeArrowheads="1"/>
          </p:cNvSpPr>
          <p:nvPr/>
        </p:nvSpPr>
        <p:spPr bwMode="auto">
          <a:xfrm>
            <a:off x="951809" y="2952459"/>
            <a:ext cx="304800" cy="1587804"/>
          </a:xfrm>
          <a:prstGeom prst="rect">
            <a:avLst/>
          </a:prstGeom>
          <a:noFill/>
          <a:ln w="9525">
            <a:noFill/>
            <a:miter lim="800000"/>
            <a:headEnd/>
            <a:tailEnd/>
          </a:ln>
        </p:spPr>
        <p:txBody>
          <a:bodyPr vert="eaVert"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Элсэлтийн шалгалт</a:t>
            </a:r>
          </a:p>
        </p:txBody>
      </p:sp>
      <p:sp>
        <p:nvSpPr>
          <p:cNvPr id="24609" name="Rectangle 33"/>
          <p:cNvSpPr>
            <a:spLocks noChangeArrowheads="1"/>
          </p:cNvSpPr>
          <p:nvPr/>
        </p:nvSpPr>
        <p:spPr bwMode="auto">
          <a:xfrm>
            <a:off x="117191" y="1922131"/>
            <a:ext cx="955674" cy="754062"/>
          </a:xfrm>
          <a:prstGeom prst="rect">
            <a:avLst/>
          </a:prstGeom>
          <a:solidFill>
            <a:srgbClr val="D9D5DD"/>
          </a:solidFill>
          <a:ln w="3175">
            <a:solidFill>
              <a:srgbClr val="D9D5DD"/>
            </a:solidFill>
            <a:miter lim="800000"/>
            <a:headEnd/>
            <a:tailEnd/>
          </a:ln>
          <a:effectLst>
            <a:outerShdw blurRad="50800" dist="38100" dir="2700000" algn="tl" rotWithShape="0">
              <a:srgbClr val="000000">
                <a:alpha val="43000"/>
              </a:srgbClr>
            </a:outerShdw>
          </a:effectLst>
        </p:spPr>
        <p:txBody>
          <a:bodyPr wrap="non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Ахлах сургууль</a:t>
            </a:r>
            <a:endParaRPr kumimoji="1" lang="en-US" altLang="ja-JP"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3 жил</a:t>
            </a:r>
            <a:endParaRPr kumimoji="1" lang="ja-JP" altLang="en-US"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610" name="Line 34"/>
          <p:cNvSpPr>
            <a:spLocks noChangeShapeType="1"/>
          </p:cNvSpPr>
          <p:nvPr/>
        </p:nvSpPr>
        <p:spPr bwMode="auto">
          <a:xfrm>
            <a:off x="1109175" y="1495094"/>
            <a:ext cx="0" cy="3810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11" name="Line 35"/>
          <p:cNvSpPr>
            <a:spLocks noChangeShapeType="1"/>
          </p:cNvSpPr>
          <p:nvPr/>
        </p:nvSpPr>
        <p:spPr bwMode="auto">
          <a:xfrm flipV="1">
            <a:off x="6206925" y="2724429"/>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12" name="Rectangle 36"/>
          <p:cNvSpPr>
            <a:spLocks noChangeArrowheads="1"/>
          </p:cNvSpPr>
          <p:nvPr/>
        </p:nvSpPr>
        <p:spPr bwMode="auto">
          <a:xfrm>
            <a:off x="5872124" y="2965939"/>
            <a:ext cx="496106" cy="1408112"/>
          </a:xfrm>
          <a:prstGeom prst="rect">
            <a:avLst/>
          </a:prstGeom>
          <a:noFill/>
          <a:ln w="9525">
            <a:noFill/>
            <a:miter lim="800000"/>
            <a:headEnd/>
            <a:tailEnd/>
          </a:ln>
        </p:spPr>
        <p:txBody>
          <a:bodyPr vert="eaVert"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Мэргэшлийн эмчийн эрх авах</a:t>
            </a:r>
            <a:endParaRPr kumimoji="1" lang="en-US" altLang="ja-JP"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　(Үндсэн чиглэл)</a:t>
            </a:r>
            <a:endParaRPr kumimoji="1" lang="ja-JP" altLang="en-US"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613" name="Rectangle 37"/>
          <p:cNvSpPr>
            <a:spLocks noChangeArrowheads="1"/>
          </p:cNvSpPr>
          <p:nvPr/>
        </p:nvSpPr>
        <p:spPr bwMode="auto">
          <a:xfrm>
            <a:off x="5031466" y="2959063"/>
            <a:ext cx="419100" cy="1347151"/>
          </a:xfrm>
          <a:prstGeom prst="rect">
            <a:avLst/>
          </a:prstGeom>
          <a:noFill/>
          <a:ln w="9525">
            <a:noFill/>
            <a:miter lim="800000"/>
            <a:headEnd/>
            <a:tailEnd/>
          </a:ln>
        </p:spPr>
        <p:txBody>
          <a:bodyPr vert="eaVert"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Эмнэлзүйн сургалт дүүргэх</a:t>
            </a:r>
            <a:endParaRPr kumimoji="1" lang="ja-JP" altLang="en-US"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24614" name="Rectangle 38"/>
          <p:cNvSpPr>
            <a:spLocks noChangeArrowheads="1"/>
          </p:cNvSpPr>
          <p:nvPr/>
        </p:nvSpPr>
        <p:spPr bwMode="auto">
          <a:xfrm>
            <a:off x="2296575" y="4134274"/>
            <a:ext cx="1066800" cy="209001"/>
          </a:xfrm>
          <a:prstGeom prst="rect">
            <a:avLst/>
          </a:prstGeom>
          <a:solidFill>
            <a:schemeClr val="bg1">
              <a:lumMod val="95000"/>
            </a:schemeClr>
          </a:solidFill>
          <a:ln w="9525">
            <a:solidFill>
              <a:schemeClr val="tx1"/>
            </a:solidFill>
            <a:miter lim="800000"/>
            <a:headEnd/>
            <a:tailEnd/>
          </a:ln>
        </p:spPr>
        <p:txBody>
          <a:bodyPr wrap="non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panose="020B0604020202020204" pitchFamily="34" charset="0"/>
              </a:rPr>
              <a:t>CBT</a:t>
            </a:r>
          </a:p>
        </p:txBody>
      </p:sp>
      <p:sp>
        <p:nvSpPr>
          <p:cNvPr id="24615" name="Line 39"/>
          <p:cNvSpPr>
            <a:spLocks noChangeShapeType="1"/>
          </p:cNvSpPr>
          <p:nvPr/>
        </p:nvSpPr>
        <p:spPr bwMode="auto">
          <a:xfrm>
            <a:off x="7661968" y="2795256"/>
            <a:ext cx="1286741" cy="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16" name="Rectangle 40"/>
          <p:cNvSpPr>
            <a:spLocks noChangeArrowheads="1"/>
          </p:cNvSpPr>
          <p:nvPr/>
        </p:nvSpPr>
        <p:spPr bwMode="auto">
          <a:xfrm>
            <a:off x="7425971" y="2060337"/>
            <a:ext cx="1646470" cy="538609"/>
          </a:xfrm>
          <a:prstGeom prst="rect">
            <a:avLst/>
          </a:prstGeom>
          <a:noFill/>
          <a:ln w="9525">
            <a:noFill/>
            <a:miter lim="800000"/>
            <a:headEnd/>
            <a:tailEnd/>
          </a:ln>
        </p:spPr>
        <p:txBody>
          <a:bodyPr wrap="square" lIns="0" rIns="0" rtlCol="0">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Насан туршийн тасралтгүй боловсрол</a:t>
            </a:r>
            <a:endParaRPr kumimoji="1" lang="en-US" altLang="ja-JP"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(CPD/CME)</a:t>
            </a:r>
          </a:p>
        </p:txBody>
      </p:sp>
      <p:sp>
        <p:nvSpPr>
          <p:cNvPr id="6216745" name="Rectangle 41"/>
          <p:cNvSpPr>
            <a:spLocks noChangeArrowheads="1"/>
          </p:cNvSpPr>
          <p:nvPr/>
        </p:nvSpPr>
        <p:spPr bwMode="auto">
          <a:xfrm>
            <a:off x="4149360" y="1941036"/>
            <a:ext cx="1049337" cy="736600"/>
          </a:xfrm>
          <a:prstGeom prst="rect">
            <a:avLst/>
          </a:prstGeom>
          <a:noFill/>
          <a:ln w="57150">
            <a:solidFill>
              <a:srgbClr val="FF0000"/>
            </a:solidFill>
            <a:miter lim="800000"/>
            <a:headEnd/>
            <a:tailEnd/>
          </a:ln>
          <a:effectLst/>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4618" name="Rectangle 42"/>
          <p:cNvSpPr>
            <a:spLocks noChangeArrowheads="1"/>
          </p:cNvSpPr>
          <p:nvPr/>
        </p:nvSpPr>
        <p:spPr bwMode="auto">
          <a:xfrm>
            <a:off x="444500" y="5484081"/>
            <a:ext cx="7090975" cy="1219436"/>
          </a:xfrm>
          <a:prstGeom prst="rect">
            <a:avLst/>
          </a:prstGeom>
          <a:noFill/>
          <a:ln w="9525">
            <a:solidFill>
              <a:schemeClr val="tx1"/>
            </a:solidFill>
            <a:miter lim="800000"/>
            <a:headEnd/>
            <a:tailEnd/>
          </a:ln>
        </p:spPr>
        <p:txBody>
          <a:bodyPr wrap="square" rtlCol="0">
            <a:prstTxWarp prst="textNoShape">
              <a:avLst/>
            </a:prstTxWarp>
            <a:spAutoFit/>
          </a:bodyPr>
          <a:lstStyle/>
          <a:p>
            <a:pPr marL="0" marR="0" lvl="0" indent="0" algn="l" defTabSz="536575" rtl="0" eaLnBrk="1" fontAlgn="base" latinLnBrk="0" hangingPunct="1">
              <a:lnSpc>
                <a:spcPts val="18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CBT: 	 computer-based testing (Анагаах ухааны мэдлэгийн цахим шалгалт)</a:t>
            </a:r>
          </a:p>
          <a:p>
            <a:pPr marL="0" marR="0" lvl="0" indent="0" algn="l" defTabSz="536575" rtl="0" eaLnBrk="1" fontAlgn="base" latinLnBrk="0" hangingPunct="1">
              <a:lnSpc>
                <a:spcPts val="18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OSCE: </a:t>
            </a:r>
            <a:r>
              <a:rPr kumimoji="0" lang="en-US"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rPr>
              <a:t>  </a:t>
            </a: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 objective structured clinical examination (Эмнэлзүйн ур чадварын зорилтот шалгалт)</a:t>
            </a:r>
          </a:p>
          <a:p>
            <a:pPr marL="0" marR="0" lvl="0" indent="0" algn="l" defTabSz="536575" rtl="0" eaLnBrk="1" fontAlgn="base" latinLnBrk="0" hangingPunct="1">
              <a:lnSpc>
                <a:spcPts val="18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CC:	 clinical clerkship (Үзлэг эмчилгээний оролцоот хэлбэрийн эмнэлзүйн дадлага)</a:t>
            </a:r>
          </a:p>
          <a:p>
            <a:pPr marL="0" marR="0" lvl="0" indent="0" algn="l" defTabSz="536575" rtl="0" eaLnBrk="1" fontAlgn="base" latinLnBrk="0" hangingPunct="1">
              <a:lnSpc>
                <a:spcPts val="18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CPD: 	 continuing professional development (Мэргэжлийн ажлын ур чадварыг тасралтгүй хөгжүүлэх)</a:t>
            </a:r>
          </a:p>
          <a:p>
            <a:pPr marL="0" marR="0" lvl="0" indent="0" algn="l" defTabSz="536575" rtl="0" eaLnBrk="1" fontAlgn="base" latinLnBrk="0" hangingPunct="1">
              <a:lnSpc>
                <a:spcPts val="1800"/>
              </a:lnSpc>
              <a:spcBef>
                <a:spcPct val="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CME: 	 continuing medical education (Анагаах ухааны тасралтгүй боловсрол)</a:t>
            </a:r>
          </a:p>
        </p:txBody>
      </p:sp>
      <p:sp>
        <p:nvSpPr>
          <p:cNvPr id="45" name="Line 35"/>
          <p:cNvSpPr>
            <a:spLocks noChangeShapeType="1"/>
          </p:cNvSpPr>
          <p:nvPr/>
        </p:nvSpPr>
        <p:spPr bwMode="auto">
          <a:xfrm flipV="1">
            <a:off x="7242437" y="2724429"/>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46" name="Rectangle 36"/>
          <p:cNvSpPr>
            <a:spLocks noChangeArrowheads="1"/>
          </p:cNvSpPr>
          <p:nvPr/>
        </p:nvSpPr>
        <p:spPr bwMode="auto">
          <a:xfrm>
            <a:off x="6854825" y="2947615"/>
            <a:ext cx="571147" cy="1981585"/>
          </a:xfrm>
          <a:prstGeom prst="rect">
            <a:avLst/>
          </a:prstGeom>
          <a:noFill/>
          <a:ln w="9525">
            <a:noFill/>
            <a:miter lim="800000"/>
            <a:headEnd/>
            <a:tailEnd/>
          </a:ln>
        </p:spPr>
        <p:txBody>
          <a:bodyPr vert="eaVert"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Мэргэшлийн эмчийн эрх авах</a:t>
            </a:r>
            <a:endParaRPr kumimoji="1" lang="en-US" altLang="ja-JP"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　(Дэд мэргэшлийн чиглэл)</a:t>
            </a:r>
            <a:endParaRPr kumimoji="1" lang="ja-JP" altLang="en-US"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47" name="Line 20"/>
          <p:cNvSpPr>
            <a:spLocks noChangeShapeType="1"/>
          </p:cNvSpPr>
          <p:nvPr/>
        </p:nvSpPr>
        <p:spPr bwMode="auto">
          <a:xfrm>
            <a:off x="5235769" y="1518675"/>
            <a:ext cx="0" cy="381000"/>
          </a:xfrm>
          <a:prstGeom prst="line">
            <a:avLst/>
          </a:prstGeom>
          <a:noFill/>
          <a:ln w="9525">
            <a:solidFill>
              <a:schemeClr val="tx1"/>
            </a:solidFill>
            <a:round/>
            <a:headEnd/>
            <a:tailEn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2" name="テキスト ボックス 1"/>
          <p:cNvSpPr txBox="1"/>
          <p:nvPr/>
        </p:nvSpPr>
        <p:spPr>
          <a:xfrm>
            <a:off x="7632048" y="6581001"/>
            <a:ext cx="1511952" cy="21544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mn" sz="8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Мура-окагийн зураг (2006)</a:t>
            </a:r>
            <a:endParaRPr kumimoji="1" lang="ja-JP" altLang="en-US" sz="8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49" name="Rectangle 9">
            <a:extLst>
              <a:ext uri="{FF2B5EF4-FFF2-40B4-BE49-F238E27FC236}">
                <a16:creationId xmlns:a16="http://schemas.microsoft.com/office/drawing/2014/main" id="{B0432502-328C-7845-AAE6-E061D91DA95D}"/>
              </a:ext>
            </a:extLst>
          </p:cNvPr>
          <p:cNvSpPr>
            <a:spLocks noChangeArrowheads="1"/>
          </p:cNvSpPr>
          <p:nvPr/>
        </p:nvSpPr>
        <p:spPr bwMode="auto">
          <a:xfrm>
            <a:off x="4138937" y="1555708"/>
            <a:ext cx="1059760" cy="308793"/>
          </a:xfrm>
          <a:prstGeom prst="rect">
            <a:avLst/>
          </a:prstGeom>
          <a:noFill/>
          <a:ln w="9525">
            <a:solidFill>
              <a:schemeClr val="tx1"/>
            </a:solidFill>
            <a:miter lim="800000"/>
            <a:headEnd/>
            <a:tailEnd/>
          </a:ln>
        </p:spPr>
        <p:txBody>
          <a:bodyPr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8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Эмнэлзүйн резидент эмч</a:t>
            </a:r>
            <a:endParaRPr kumimoji="1" lang="ja-JP" altLang="en-US" sz="8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51" name="Rectangle 9">
            <a:extLst>
              <a:ext uri="{FF2B5EF4-FFF2-40B4-BE49-F238E27FC236}">
                <a16:creationId xmlns:a16="http://schemas.microsoft.com/office/drawing/2014/main" id="{9D7D590D-59B2-4242-BD6F-3987EFFEE957}"/>
              </a:ext>
            </a:extLst>
          </p:cNvPr>
          <p:cNvSpPr>
            <a:spLocks noChangeArrowheads="1"/>
          </p:cNvSpPr>
          <p:nvPr/>
        </p:nvSpPr>
        <p:spPr bwMode="auto">
          <a:xfrm>
            <a:off x="5286726" y="1570397"/>
            <a:ext cx="2248749" cy="285370"/>
          </a:xfrm>
          <a:prstGeom prst="rect">
            <a:avLst/>
          </a:prstGeom>
          <a:noFill/>
          <a:ln w="9525">
            <a:solidFill>
              <a:schemeClr val="tx1"/>
            </a:solidFill>
            <a:miter lim="800000"/>
            <a:headEnd/>
            <a:tailEnd/>
          </a:ln>
        </p:spPr>
        <p:txBody>
          <a:bodyPr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Ахлах дамжааны резидент эмч</a:t>
            </a:r>
            <a:endParaRPr kumimoji="1" lang="ja-JP" altLang="en-US" sz="10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52" name="Rectangle 9">
            <a:extLst>
              <a:ext uri="{FF2B5EF4-FFF2-40B4-BE49-F238E27FC236}">
                <a16:creationId xmlns:a16="http://schemas.microsoft.com/office/drawing/2014/main" id="{B6336D21-7689-4947-B8A2-D8253B19425B}"/>
              </a:ext>
            </a:extLst>
          </p:cNvPr>
          <p:cNvSpPr>
            <a:spLocks noChangeArrowheads="1"/>
          </p:cNvSpPr>
          <p:nvPr/>
        </p:nvSpPr>
        <p:spPr bwMode="auto">
          <a:xfrm>
            <a:off x="2787454" y="1559913"/>
            <a:ext cx="1261884" cy="286519"/>
          </a:xfrm>
          <a:prstGeom prst="rect">
            <a:avLst/>
          </a:prstGeom>
          <a:noFill/>
          <a:ln w="9525">
            <a:solidFill>
              <a:schemeClr val="tx1">
                <a:lumMod val="50000"/>
                <a:lumOff val="50000"/>
              </a:schemeClr>
            </a:solidFill>
            <a:prstDash val="sysDash"/>
            <a:miter lim="800000"/>
            <a:headEnd/>
            <a:tailEnd/>
          </a:ln>
        </p:spPr>
        <p:txBody>
          <a:bodyPr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00" b="1" i="0" u="none" strike="noStrike" kern="1200" cap="none" spc="0" normalizeH="0" baseline="0" noProof="0" dirty="0">
                <a:ln>
                  <a:noFill/>
                </a:ln>
                <a:solidFill>
                  <a:srgbClr val="000000">
                    <a:lumMod val="65000"/>
                    <a:lumOff val="35000"/>
                  </a:srgbClr>
                </a:solidFill>
                <a:effectLst/>
                <a:uLnTx/>
                <a:uFillTx/>
                <a:latin typeface="Arial"/>
                <a:ea typeface="Yu Gothic Medium" panose="020B0400000000000000" pitchFamily="34" charset="-128"/>
                <a:cs typeface="Arial" panose="020B0604020202020204" pitchFamily="34" charset="0"/>
              </a:rPr>
              <a:t>Student Doctor</a:t>
            </a:r>
            <a:endParaRPr kumimoji="1" lang="ja-JP" altLang="en-US" sz="1000" b="1" i="0" u="none" strike="noStrike" kern="1200" cap="none" spc="0" normalizeH="0" baseline="0" noProof="0" dirty="0">
              <a:ln>
                <a:noFill/>
              </a:ln>
              <a:solidFill>
                <a:srgbClr val="000000">
                  <a:lumMod val="65000"/>
                  <a:lumOff val="35000"/>
                </a:srgbClr>
              </a:solidFill>
              <a:effectLst/>
              <a:uLnTx/>
              <a:uFillTx/>
              <a:latin typeface="Arial"/>
              <a:ea typeface="Yu Gothic Medium" panose="020B0400000000000000" pitchFamily="34" charset="-128"/>
              <a:cs typeface="Arial" panose="020B0604020202020204" pitchFamily="34" charset="0"/>
            </a:endParaRPr>
          </a:p>
        </p:txBody>
      </p:sp>
      <p:sp>
        <p:nvSpPr>
          <p:cNvPr id="53" name="Rectangle 38">
            <a:extLst>
              <a:ext uri="{FF2B5EF4-FFF2-40B4-BE49-F238E27FC236}">
                <a16:creationId xmlns:a16="http://schemas.microsoft.com/office/drawing/2014/main" id="{6AC501B8-6A63-D847-85C5-5AC6027FD8A1}"/>
              </a:ext>
            </a:extLst>
          </p:cNvPr>
          <p:cNvSpPr>
            <a:spLocks noChangeArrowheads="1"/>
          </p:cNvSpPr>
          <p:nvPr/>
        </p:nvSpPr>
        <p:spPr bwMode="auto">
          <a:xfrm>
            <a:off x="3322262" y="2993638"/>
            <a:ext cx="567877" cy="365974"/>
          </a:xfrm>
          <a:prstGeom prst="rect">
            <a:avLst/>
          </a:prstGeom>
          <a:noFill/>
          <a:ln w="9525">
            <a:solidFill>
              <a:schemeClr val="tx1">
                <a:lumMod val="50000"/>
                <a:lumOff val="50000"/>
              </a:schemeClr>
            </a:solidFill>
            <a:prstDash val="sysDash"/>
            <a:miter lim="800000"/>
            <a:headEnd/>
            <a:tailEnd/>
          </a:ln>
        </p:spPr>
        <p:txBody>
          <a:bodyPr wrap="non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lumMod val="65000"/>
                    <a:lumOff val="35000"/>
                  </a:srgbClr>
                </a:solidFill>
                <a:effectLst/>
                <a:uLnTx/>
                <a:uFillTx/>
                <a:latin typeface="Arial"/>
                <a:ea typeface="Yu Gothic Medium" panose="020B0400000000000000" pitchFamily="34" charset="-128"/>
                <a:cs typeface="Arial" panose="020B0604020202020204" pitchFamily="34" charset="0"/>
              </a:rPr>
              <a:t>Post CC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lumMod val="65000"/>
                    <a:lumOff val="35000"/>
                  </a:srgbClr>
                </a:solidFill>
                <a:effectLst/>
                <a:uLnTx/>
                <a:uFillTx/>
                <a:latin typeface="Arial"/>
                <a:ea typeface="Yu Gothic Medium" panose="020B0400000000000000" pitchFamily="34" charset="-128"/>
                <a:cs typeface="Arial" panose="020B0604020202020204" pitchFamily="34" charset="0"/>
              </a:rPr>
              <a:t>OSCE </a:t>
            </a:r>
          </a:p>
        </p:txBody>
      </p:sp>
      <p:sp>
        <p:nvSpPr>
          <p:cNvPr id="54" name="Line 11">
            <a:extLst>
              <a:ext uri="{FF2B5EF4-FFF2-40B4-BE49-F238E27FC236}">
                <a16:creationId xmlns:a16="http://schemas.microsoft.com/office/drawing/2014/main" id="{2422F4C4-EF64-BF48-B75D-00002D292B14}"/>
              </a:ext>
            </a:extLst>
          </p:cNvPr>
          <p:cNvSpPr>
            <a:spLocks noChangeShapeType="1"/>
          </p:cNvSpPr>
          <p:nvPr/>
        </p:nvSpPr>
        <p:spPr bwMode="auto">
          <a:xfrm flipV="1">
            <a:off x="3961572" y="2719016"/>
            <a:ext cx="0" cy="228600"/>
          </a:xfrm>
          <a:prstGeom prst="line">
            <a:avLst/>
          </a:prstGeom>
          <a:noFill/>
          <a:ln w="9525">
            <a:solidFill>
              <a:schemeClr val="tx1"/>
            </a:solidFill>
            <a:round/>
            <a:headEnd/>
            <a:tailEnd type="triangle" w="med" len="med"/>
          </a:ln>
        </p:spPr>
        <p:txBody>
          <a:bodyPr wrap="none" rtlCol="0"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4400" b="1" i="0" u="none" strike="noStrike" kern="1200" cap="none" spc="0" normalizeH="0" baseline="0" noProof="0">
              <a:ln>
                <a:noFill/>
              </a:ln>
              <a:solidFill>
                <a:srgbClr val="000000"/>
              </a:solidFill>
              <a:effectLst/>
              <a:uLnTx/>
              <a:uFillTx/>
              <a:latin typeface="Arial"/>
              <a:ea typeface="Yu Gothic Medium" panose="020B0400000000000000" pitchFamily="34" charset="-128"/>
            </a:endParaRPr>
          </a:p>
        </p:txBody>
      </p:sp>
      <p:sp>
        <p:nvSpPr>
          <p:cNvPr id="3" name="テキスト ボックス 2">
            <a:extLst>
              <a:ext uri="{FF2B5EF4-FFF2-40B4-BE49-F238E27FC236}">
                <a16:creationId xmlns:a16="http://schemas.microsoft.com/office/drawing/2014/main" id="{675CE2F9-9AD5-2041-9969-8C739D8E3D6A}"/>
              </a:ext>
            </a:extLst>
          </p:cNvPr>
          <p:cNvSpPr txBox="1"/>
          <p:nvPr/>
        </p:nvSpPr>
        <p:spPr>
          <a:xfrm>
            <a:off x="5288893" y="2345952"/>
            <a:ext cx="1095172" cy="2308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(Үндсэн чиглэл)</a:t>
            </a:r>
            <a:endParaRPr kumimoji="1" lang="ja-JP" altLang="en-US"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55" name="テキスト ボックス 54">
            <a:extLst>
              <a:ext uri="{FF2B5EF4-FFF2-40B4-BE49-F238E27FC236}">
                <a16:creationId xmlns:a16="http://schemas.microsoft.com/office/drawing/2014/main" id="{C0651FEA-6781-0342-AA2D-4180124CA3CF}"/>
              </a:ext>
            </a:extLst>
          </p:cNvPr>
          <p:cNvSpPr txBox="1"/>
          <p:nvPr/>
        </p:nvSpPr>
        <p:spPr>
          <a:xfrm>
            <a:off x="6127618" y="2342145"/>
            <a:ext cx="1534349"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Arial"/>
              </a:rPr>
              <a:t>(Suspecialty чиглэл)</a:t>
            </a:r>
            <a:endParaRPr kumimoji="1" lang="ja-JP" altLang="en-US" sz="9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4" name="Rectangle 38">
            <a:extLst>
              <a:ext uri="{FF2B5EF4-FFF2-40B4-BE49-F238E27FC236}">
                <a16:creationId xmlns:a16="http://schemas.microsoft.com/office/drawing/2014/main" id="{38CF48D0-C013-DDAE-2653-0A0132E1BB25}"/>
              </a:ext>
            </a:extLst>
          </p:cNvPr>
          <p:cNvSpPr>
            <a:spLocks noChangeArrowheads="1"/>
          </p:cNvSpPr>
          <p:nvPr/>
        </p:nvSpPr>
        <p:spPr bwMode="auto">
          <a:xfrm>
            <a:off x="2296575" y="4346310"/>
            <a:ext cx="1066800" cy="228600"/>
          </a:xfrm>
          <a:prstGeom prst="rect">
            <a:avLst/>
          </a:prstGeom>
          <a:solidFill>
            <a:schemeClr val="bg1">
              <a:lumMod val="95000"/>
            </a:schemeClr>
          </a:solidFill>
          <a:ln w="9525">
            <a:solidFill>
              <a:schemeClr val="tx1"/>
            </a:solidFill>
            <a:miter lim="800000"/>
            <a:headEnd/>
            <a:tailEnd/>
          </a:ln>
        </p:spPr>
        <p:txBody>
          <a:bodyPr wrap="none" rtlCol="0"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05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panose="020B0604020202020204" pitchFamily="34" charset="0"/>
              </a:rPr>
              <a:t>Pre CC OSCE</a:t>
            </a:r>
          </a:p>
        </p:txBody>
      </p:sp>
    </p:spTree>
    <p:custDataLst>
      <p:tags r:id="rId1"/>
    </p:custDataLst>
    <p:extLst>
      <p:ext uri="{BB962C8B-B14F-4D97-AF65-F5344CB8AC3E}">
        <p14:creationId xmlns:p14="http://schemas.microsoft.com/office/powerpoint/2010/main" val="280464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16745"/>
                                        </p:tgtEl>
                                        <p:attrNameLst>
                                          <p:attrName>style.visibility</p:attrName>
                                        </p:attrNameLst>
                                      </p:cBhvr>
                                      <p:to>
                                        <p:strVal val="visible"/>
                                      </p:to>
                                    </p:set>
                                    <p:animEffect transition="in" filter="dissolve">
                                      <p:cBhvr>
                                        <p:cTn id="7" dur="500"/>
                                        <p:tgtEl>
                                          <p:spTgt spid="6216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67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2526999" y="1905395"/>
            <a:ext cx="1842736" cy="995331"/>
          </a:xfrm>
          <a:prstGeom prst="ellipse">
            <a:avLst/>
          </a:prstGeom>
          <a:solidFill>
            <a:srgbClr val="F5F40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6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Резидент эмч</a:t>
            </a:r>
            <a:endParaRPr kumimoji="0" lang="en-US" sz="16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mn"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Өөрийн үнэлгээ</a:t>
            </a:r>
            <a:endParaRPr kumimoji="1" lang="ja-JP" altLang="en-US" sz="105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p:txBody>
      </p:sp>
      <p:cxnSp>
        <p:nvCxnSpPr>
          <p:cNvPr id="21" name="直線コネクタ 20"/>
          <p:cNvCxnSpPr/>
          <p:nvPr/>
        </p:nvCxnSpPr>
        <p:spPr bwMode="auto">
          <a:xfrm rot="5400000">
            <a:off x="3280107" y="3986061"/>
            <a:ext cx="334963" cy="4763"/>
          </a:xfrm>
          <a:prstGeom prst="line">
            <a:avLst/>
          </a:prstGeom>
          <a:solidFill>
            <a:srgbClr val="C493FF"/>
          </a:solidFill>
          <a:ln w="76200">
            <a:no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1215872" y="1056461"/>
            <a:ext cx="2012238" cy="686368"/>
          </a:xfrm>
          <a:prstGeom prst="ellipse">
            <a:avLst/>
          </a:prstGeom>
          <a:solidFill>
            <a:srgbClr val="C493F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2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Эмчилгээ үйлчилгээний ажилтан</a:t>
            </a:r>
            <a:endParaRPr kumimoji="1" lang="ja-JP" altLang="en-US" sz="12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p:txBody>
      </p:sp>
      <p:sp>
        <p:nvSpPr>
          <p:cNvPr id="8" name="右矢印 7"/>
          <p:cNvSpPr/>
          <p:nvPr/>
        </p:nvSpPr>
        <p:spPr>
          <a:xfrm rot="3600000">
            <a:off x="2610601" y="1699682"/>
            <a:ext cx="278044" cy="376426"/>
          </a:xfrm>
          <a:prstGeom prst="rightArrow">
            <a:avLst/>
          </a:prstGeom>
          <a:solidFill>
            <a:srgbClr val="FFAE1D"/>
          </a:solidFill>
          <a:ln w="19050">
            <a:solidFill>
              <a:srgbClr val="FFAE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Arial"/>
              <a:ea typeface="Yu Gothic Medium" panose="020B0400000000000000" pitchFamily="34" charset="-128"/>
              <a:cs typeface="ＭＳ Ｐゴシック"/>
            </a:endParaRPr>
          </a:p>
        </p:txBody>
      </p:sp>
      <p:grpSp>
        <p:nvGrpSpPr>
          <p:cNvPr id="9" name="グループ化 8">
            <a:extLst>
              <a:ext uri="{FF2B5EF4-FFF2-40B4-BE49-F238E27FC236}">
                <a16:creationId xmlns:a16="http://schemas.microsoft.com/office/drawing/2014/main" id="{3E5F9DF0-B95E-F797-7FBC-79C4546DF155}"/>
              </a:ext>
            </a:extLst>
          </p:cNvPr>
          <p:cNvGrpSpPr/>
          <p:nvPr/>
        </p:nvGrpSpPr>
        <p:grpSpPr>
          <a:xfrm>
            <a:off x="267334" y="1338820"/>
            <a:ext cx="2324299" cy="2179528"/>
            <a:chOff x="267334" y="1338820"/>
            <a:chExt cx="2324299" cy="2179528"/>
          </a:xfrm>
        </p:grpSpPr>
        <p:cxnSp>
          <p:nvCxnSpPr>
            <p:cNvPr id="36" name="直線コネクタ 35"/>
            <p:cNvCxnSpPr/>
            <p:nvPr/>
          </p:nvCxnSpPr>
          <p:spPr bwMode="auto">
            <a:xfrm>
              <a:off x="267334" y="1380986"/>
              <a:ext cx="870644" cy="1865"/>
            </a:xfrm>
            <a:prstGeom prst="line">
              <a:avLst/>
            </a:prstGeom>
            <a:ln w="76200">
              <a:solidFill>
                <a:srgbClr val="FFAE1D"/>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rot="5400000">
              <a:off x="-819850" y="2428584"/>
              <a:ext cx="2179528" cy="0"/>
            </a:xfrm>
            <a:prstGeom prst="line">
              <a:avLst/>
            </a:prstGeom>
            <a:ln w="76200">
              <a:solidFill>
                <a:srgbClr val="FFAE1D"/>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rot="10800000">
              <a:off x="267335" y="3470257"/>
              <a:ext cx="2324298" cy="7458"/>
            </a:xfrm>
            <a:prstGeom prst="line">
              <a:avLst/>
            </a:prstGeom>
            <a:ln w="76200">
              <a:solidFill>
                <a:srgbClr val="FFAE1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Box 41"/>
          <p:cNvSpPr txBox="1">
            <a:spLocks noChangeArrowheads="1"/>
          </p:cNvSpPr>
          <p:nvPr/>
        </p:nvSpPr>
        <p:spPr bwMode="auto">
          <a:xfrm>
            <a:off x="3355513" y="6344566"/>
            <a:ext cx="184731" cy="30777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rtlCol="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p:txBody>
      </p:sp>
      <p:sp>
        <p:nvSpPr>
          <p:cNvPr id="42" name="Rectangle 26"/>
          <p:cNvSpPr>
            <a:spLocks noChangeArrowheads="1"/>
          </p:cNvSpPr>
          <p:nvPr/>
        </p:nvSpPr>
        <p:spPr bwMode="auto">
          <a:xfrm>
            <a:off x="267334" y="133545"/>
            <a:ext cx="8585640"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2400" b="1" i="0" u="sng" strike="noStrike" kern="1200" cap="none" spc="0" normalizeH="0" baseline="0" noProof="0">
                <a:ln>
                  <a:noFill/>
                </a:ln>
                <a:solidFill>
                  <a:srgbClr val="000000"/>
                </a:solidFill>
                <a:effectLst/>
                <a:uLnTx/>
                <a:uFillTx/>
                <a:latin typeface="Arial"/>
                <a:ea typeface="Yu Gothic Medium" panose="020B0400000000000000" pitchFamily="34" charset="-128"/>
                <a:cs typeface="ＭＳ Ｐゴシック"/>
              </a:rPr>
              <a:t>Сургалтын үнэлгээ болон төгсөлтийн магадлан итгэмжлэл хүртэлх процесс</a:t>
            </a:r>
          </a:p>
        </p:txBody>
      </p:sp>
      <p:grpSp>
        <p:nvGrpSpPr>
          <p:cNvPr id="43" name="グループ化 42">
            <a:extLst>
              <a:ext uri="{FF2B5EF4-FFF2-40B4-BE49-F238E27FC236}">
                <a16:creationId xmlns:a16="http://schemas.microsoft.com/office/drawing/2014/main" id="{29A90E00-B0BC-FA4F-95FF-F3A2E0110F21}"/>
              </a:ext>
            </a:extLst>
          </p:cNvPr>
          <p:cNvGrpSpPr/>
          <p:nvPr/>
        </p:nvGrpSpPr>
        <p:grpSpPr>
          <a:xfrm>
            <a:off x="227447" y="6057127"/>
            <a:ext cx="8698307" cy="758266"/>
            <a:chOff x="227447" y="6024469"/>
            <a:chExt cx="8698307" cy="758266"/>
          </a:xfrm>
        </p:grpSpPr>
        <p:cxnSp>
          <p:nvCxnSpPr>
            <p:cNvPr id="32" name="直線コネクタ 31"/>
            <p:cNvCxnSpPr/>
            <p:nvPr/>
          </p:nvCxnSpPr>
          <p:spPr bwMode="auto">
            <a:xfrm>
              <a:off x="3442835" y="6024469"/>
              <a:ext cx="2374" cy="239219"/>
            </a:xfrm>
            <a:prstGeom prst="line">
              <a:avLst/>
            </a:prstGeom>
            <a:ln w="76200">
              <a:solidFill>
                <a:srgbClr val="FFAE1D"/>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35563242-FE51-7548-804D-E29231200683}"/>
                </a:ext>
              </a:extLst>
            </p:cNvPr>
            <p:cNvGrpSpPr/>
            <p:nvPr/>
          </p:nvGrpSpPr>
          <p:grpSpPr>
            <a:xfrm>
              <a:off x="227447" y="6259515"/>
              <a:ext cx="8698307" cy="523220"/>
              <a:chOff x="344372" y="6237029"/>
              <a:chExt cx="8698307" cy="523220"/>
            </a:xfrm>
          </p:grpSpPr>
          <p:sp>
            <p:nvSpPr>
              <p:cNvPr id="33" name="正方形/長方形 32"/>
              <p:cNvSpPr/>
              <p:nvPr/>
            </p:nvSpPr>
            <p:spPr bwMode="auto">
              <a:xfrm>
                <a:off x="344372" y="6296057"/>
                <a:ext cx="3634776" cy="400110"/>
              </a:xfrm>
              <a:prstGeom prst="rect">
                <a:avLst/>
              </a:prstGeom>
              <a:solidFill>
                <a:srgbClr val="010B5A"/>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400" b="1" i="0" u="none" strike="noStrike" kern="1200" cap="none" spc="0" normalizeH="0" baseline="0" noProof="0" dirty="0">
                    <a:ln>
                      <a:noFill/>
                    </a:ln>
                    <a:solidFill>
                      <a:srgbClr val="FFFFFF"/>
                    </a:solidFill>
                    <a:effectLst/>
                    <a:uLnTx/>
                    <a:uFillTx/>
                    <a:latin typeface="Arial"/>
                    <a:ea typeface="Yu Gothic Medium" panose="020B0400000000000000" pitchFamily="34" charset="-128"/>
                    <a:cs typeface="ＭＳ Ｐゴシック"/>
                  </a:rPr>
                  <a:t>Эрүүл мэнд хөдөлмөр нийгмийн хамгааллын сайд</a:t>
                </a:r>
              </a:p>
            </p:txBody>
          </p:sp>
          <p:sp>
            <p:nvSpPr>
              <p:cNvPr id="46" name="Text Box 22"/>
              <p:cNvSpPr txBox="1">
                <a:spLocks noChangeArrowheads="1"/>
              </p:cNvSpPr>
              <p:nvPr/>
            </p:nvSpPr>
            <p:spPr bwMode="auto">
              <a:xfrm>
                <a:off x="3978310" y="6237029"/>
                <a:ext cx="5064369" cy="52322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square" rtlCol="0" anchor="ctr">
                <a:spAutoFit/>
              </a:bodyPr>
              <a:lstStyle>
                <a:lvl1pPr>
                  <a:defRPr sz="4000" b="1" u="sng">
                    <a:solidFill>
                      <a:schemeClr val="bg2"/>
                    </a:solidFill>
                    <a:latin typeface="ＭＳ Ｐゴシック" charset="0"/>
                    <a:ea typeface="ＭＳ Ｐゴシック" charset="0"/>
                    <a:cs typeface="ＭＳ Ｐゴシック" charset="0"/>
                  </a:defRPr>
                </a:lvl1pPr>
                <a:lvl2pPr marL="742950" indent="-285750">
                  <a:defRPr sz="4000" b="1" u="sng">
                    <a:solidFill>
                      <a:schemeClr val="bg2"/>
                    </a:solidFill>
                    <a:latin typeface="ＭＳ Ｐゴシック" charset="0"/>
                    <a:ea typeface="ＭＳ Ｐゴシック" charset="0"/>
                  </a:defRPr>
                </a:lvl2pPr>
                <a:lvl3pPr marL="1143000" indent="-228600">
                  <a:defRPr sz="4000" b="1" u="sng">
                    <a:solidFill>
                      <a:schemeClr val="bg2"/>
                    </a:solidFill>
                    <a:latin typeface="ＭＳ Ｐゴシック" charset="0"/>
                    <a:ea typeface="ＭＳ Ｐゴシック" charset="0"/>
                  </a:defRPr>
                </a:lvl3pPr>
                <a:lvl4pPr marL="1600200" indent="-228600">
                  <a:defRPr sz="4000" b="1" u="sng">
                    <a:solidFill>
                      <a:schemeClr val="bg2"/>
                    </a:solidFill>
                    <a:latin typeface="ＭＳ Ｐゴシック" charset="0"/>
                    <a:ea typeface="ＭＳ Ｐゴシック" charset="0"/>
                  </a:defRPr>
                </a:lvl4pPr>
                <a:lvl5pPr marL="2057400" indent="-228600">
                  <a:defRPr sz="4000" b="1" u="sng">
                    <a:solidFill>
                      <a:schemeClr val="bg2"/>
                    </a:solidFill>
                    <a:latin typeface="ＭＳ Ｐゴシック" charset="0"/>
                    <a:ea typeface="ＭＳ Ｐゴシック" charset="0"/>
                  </a:defRPr>
                </a:lvl5pPr>
                <a:lvl6pPr marL="2514600" indent="-228600" fontAlgn="base">
                  <a:spcBef>
                    <a:spcPct val="0"/>
                  </a:spcBef>
                  <a:spcAft>
                    <a:spcPct val="0"/>
                  </a:spcAft>
                  <a:defRPr sz="4000" b="1" u="sng">
                    <a:solidFill>
                      <a:schemeClr val="bg2"/>
                    </a:solidFill>
                    <a:latin typeface="ＭＳ Ｐゴシック" charset="0"/>
                    <a:ea typeface="ＭＳ Ｐゴシック" charset="0"/>
                  </a:defRPr>
                </a:lvl6pPr>
                <a:lvl7pPr marL="2971800" indent="-228600" fontAlgn="base">
                  <a:spcBef>
                    <a:spcPct val="0"/>
                  </a:spcBef>
                  <a:spcAft>
                    <a:spcPct val="0"/>
                  </a:spcAft>
                  <a:defRPr sz="4000" b="1" u="sng">
                    <a:solidFill>
                      <a:schemeClr val="bg2"/>
                    </a:solidFill>
                    <a:latin typeface="ＭＳ Ｐゴシック" charset="0"/>
                    <a:ea typeface="ＭＳ Ｐゴシック" charset="0"/>
                  </a:defRPr>
                </a:lvl7pPr>
                <a:lvl8pPr marL="3429000" indent="-228600" fontAlgn="base">
                  <a:spcBef>
                    <a:spcPct val="0"/>
                  </a:spcBef>
                  <a:spcAft>
                    <a:spcPct val="0"/>
                  </a:spcAft>
                  <a:defRPr sz="4000" b="1" u="sng">
                    <a:solidFill>
                      <a:schemeClr val="bg2"/>
                    </a:solidFill>
                    <a:latin typeface="ＭＳ Ｐゴシック" charset="0"/>
                    <a:ea typeface="ＭＳ Ｐゴシック" charset="0"/>
                  </a:defRPr>
                </a:lvl8pPr>
                <a:lvl9pPr marL="3886200" indent="-228600" fontAlgn="base">
                  <a:spcBef>
                    <a:spcPct val="0"/>
                  </a:spcBef>
                  <a:spcAft>
                    <a:spcPct val="0"/>
                  </a:spcAft>
                  <a:defRPr sz="4000" b="1" u="sng">
                    <a:solidFill>
                      <a:schemeClr val="bg2"/>
                    </a:solidFill>
                    <a:latin typeface="ＭＳ Ｐゴシック"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rPr>
                  <a:t>Эмчийн бүртгэл ￫ "Эмнэлзүйн сургалтыг дүүргэсний бүртгэлийн гэрчилгээ" олгох</a:t>
                </a:r>
                <a:endParaRPr kumimoji="1" lang="ja-JP" altLang="en-US"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endParaRPr>
              </a:p>
            </p:txBody>
          </p:sp>
        </p:grpSp>
      </p:grpSp>
      <p:grpSp>
        <p:nvGrpSpPr>
          <p:cNvPr id="34" name="グループ化 33">
            <a:extLst>
              <a:ext uri="{FF2B5EF4-FFF2-40B4-BE49-F238E27FC236}">
                <a16:creationId xmlns:a16="http://schemas.microsoft.com/office/drawing/2014/main" id="{8CC91A0F-293D-E94B-BF92-BDB1DBC6D149}"/>
              </a:ext>
            </a:extLst>
          </p:cNvPr>
          <p:cNvGrpSpPr/>
          <p:nvPr/>
        </p:nvGrpSpPr>
        <p:grpSpPr>
          <a:xfrm>
            <a:off x="227446" y="3891933"/>
            <a:ext cx="8694190" cy="679237"/>
            <a:chOff x="227446" y="3859275"/>
            <a:chExt cx="8694190" cy="679237"/>
          </a:xfrm>
        </p:grpSpPr>
        <p:cxnSp>
          <p:nvCxnSpPr>
            <p:cNvPr id="44" name="直線コネクタ 43"/>
            <p:cNvCxnSpPr/>
            <p:nvPr/>
          </p:nvCxnSpPr>
          <p:spPr bwMode="auto">
            <a:xfrm rot="5400000">
              <a:off x="3315826" y="3988656"/>
              <a:ext cx="263525" cy="4763"/>
            </a:xfrm>
            <a:prstGeom prst="line">
              <a:avLst/>
            </a:prstGeom>
            <a:ln w="76200">
              <a:solidFill>
                <a:srgbClr val="FFAE1D"/>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51303EDA-EF0B-2144-9A9E-7FD3DCF5FB5B}"/>
                </a:ext>
              </a:extLst>
            </p:cNvPr>
            <p:cNvGrpSpPr/>
            <p:nvPr/>
          </p:nvGrpSpPr>
          <p:grpSpPr>
            <a:xfrm>
              <a:off x="227446" y="4138402"/>
              <a:ext cx="8694190" cy="400110"/>
              <a:chOff x="344371" y="4132245"/>
              <a:chExt cx="8694190" cy="400110"/>
            </a:xfrm>
          </p:grpSpPr>
          <p:sp>
            <p:nvSpPr>
              <p:cNvPr id="20" name="正方形/長方形 19"/>
              <p:cNvSpPr/>
              <p:nvPr/>
            </p:nvSpPr>
            <p:spPr bwMode="auto">
              <a:xfrm>
                <a:off x="344371" y="4132245"/>
                <a:ext cx="3634777" cy="400110"/>
              </a:xfrm>
              <a:prstGeom prst="rect">
                <a:avLst/>
              </a:prstGeom>
              <a:solidFill>
                <a:srgbClr val="77427D"/>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600" b="1" i="0" u="none" strike="noStrike" kern="1200" cap="none" spc="0" normalizeH="0" baseline="0" noProof="0" dirty="0">
                    <a:ln>
                      <a:noFill/>
                    </a:ln>
                    <a:solidFill>
                      <a:srgbClr val="FFFFFF"/>
                    </a:solidFill>
                    <a:effectLst/>
                    <a:uLnTx/>
                    <a:uFillTx/>
                    <a:latin typeface="Arial"/>
                    <a:ea typeface="Yu Gothic Medium" panose="020B0400000000000000" pitchFamily="34" charset="-128"/>
                    <a:cs typeface="ＭＳ Ｐゴシック"/>
                  </a:rPr>
                  <a:t>Хөтөлбөрийн хариуцагч</a:t>
                </a:r>
              </a:p>
            </p:txBody>
          </p:sp>
          <p:sp>
            <p:nvSpPr>
              <p:cNvPr id="48" name="Text Box 24"/>
              <p:cNvSpPr txBox="1">
                <a:spLocks noChangeArrowheads="1"/>
              </p:cNvSpPr>
              <p:nvPr/>
            </p:nvSpPr>
            <p:spPr bwMode="auto">
              <a:xfrm>
                <a:off x="3979148" y="4181651"/>
                <a:ext cx="5059413" cy="300082"/>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square" rtlCol="0" anchor="ctr">
                <a:spAutoFit/>
              </a:bodyPr>
              <a:lstStyle>
                <a:lvl1pPr>
                  <a:defRPr sz="4000" b="1" u="sng">
                    <a:solidFill>
                      <a:schemeClr val="bg2"/>
                    </a:solidFill>
                    <a:latin typeface="ＭＳ Ｐゴシック" charset="0"/>
                    <a:ea typeface="ＭＳ Ｐゴシック" charset="0"/>
                    <a:cs typeface="ＭＳ Ｐゴシック" charset="0"/>
                  </a:defRPr>
                </a:lvl1pPr>
                <a:lvl2pPr marL="742950" indent="-285750">
                  <a:defRPr sz="4000" b="1" u="sng">
                    <a:solidFill>
                      <a:schemeClr val="bg2"/>
                    </a:solidFill>
                    <a:latin typeface="ＭＳ Ｐゴシック" charset="0"/>
                    <a:ea typeface="ＭＳ Ｐゴシック" charset="0"/>
                  </a:defRPr>
                </a:lvl2pPr>
                <a:lvl3pPr marL="1143000" indent="-228600">
                  <a:defRPr sz="4000" b="1" u="sng">
                    <a:solidFill>
                      <a:schemeClr val="bg2"/>
                    </a:solidFill>
                    <a:latin typeface="ＭＳ Ｐゴシック" charset="0"/>
                    <a:ea typeface="ＭＳ Ｐゴシック" charset="0"/>
                  </a:defRPr>
                </a:lvl3pPr>
                <a:lvl4pPr marL="1600200" indent="-228600">
                  <a:defRPr sz="4000" b="1" u="sng">
                    <a:solidFill>
                      <a:schemeClr val="bg2"/>
                    </a:solidFill>
                    <a:latin typeface="ＭＳ Ｐゴシック" charset="0"/>
                    <a:ea typeface="ＭＳ Ｐゴシック" charset="0"/>
                  </a:defRPr>
                </a:lvl4pPr>
                <a:lvl5pPr marL="2057400" indent="-228600">
                  <a:defRPr sz="4000" b="1" u="sng">
                    <a:solidFill>
                      <a:schemeClr val="bg2"/>
                    </a:solidFill>
                    <a:latin typeface="ＭＳ Ｐゴシック" charset="0"/>
                    <a:ea typeface="ＭＳ Ｐゴシック" charset="0"/>
                  </a:defRPr>
                </a:lvl5pPr>
                <a:lvl6pPr marL="2514600" indent="-228600" fontAlgn="base">
                  <a:spcBef>
                    <a:spcPct val="0"/>
                  </a:spcBef>
                  <a:spcAft>
                    <a:spcPct val="0"/>
                  </a:spcAft>
                  <a:defRPr sz="4000" b="1" u="sng">
                    <a:solidFill>
                      <a:schemeClr val="bg2"/>
                    </a:solidFill>
                    <a:latin typeface="ＭＳ Ｐゴシック" charset="0"/>
                    <a:ea typeface="ＭＳ Ｐゴシック" charset="0"/>
                  </a:defRPr>
                </a:lvl6pPr>
                <a:lvl7pPr marL="2971800" indent="-228600" fontAlgn="base">
                  <a:spcBef>
                    <a:spcPct val="0"/>
                  </a:spcBef>
                  <a:spcAft>
                    <a:spcPct val="0"/>
                  </a:spcAft>
                  <a:defRPr sz="4000" b="1" u="sng">
                    <a:solidFill>
                      <a:schemeClr val="bg2"/>
                    </a:solidFill>
                    <a:latin typeface="ＭＳ Ｐゴシック" charset="0"/>
                    <a:ea typeface="ＭＳ Ｐゴシック" charset="0"/>
                  </a:defRPr>
                </a:lvl7pPr>
                <a:lvl8pPr marL="3429000" indent="-228600" fontAlgn="base">
                  <a:spcBef>
                    <a:spcPct val="0"/>
                  </a:spcBef>
                  <a:spcAft>
                    <a:spcPct val="0"/>
                  </a:spcAft>
                  <a:defRPr sz="4000" b="1" u="sng">
                    <a:solidFill>
                      <a:schemeClr val="bg2"/>
                    </a:solidFill>
                    <a:latin typeface="ＭＳ Ｐゴシック" charset="0"/>
                    <a:ea typeface="ＭＳ Ｐゴシック" charset="0"/>
                  </a:defRPr>
                </a:lvl8pPr>
                <a:lvl9pPr marL="3886200" indent="-228600" fontAlgn="base">
                  <a:spcBef>
                    <a:spcPct val="0"/>
                  </a:spcBef>
                  <a:spcAft>
                    <a:spcPct val="0"/>
                  </a:spcAft>
                  <a:defRPr sz="4000" b="1" u="sng">
                    <a:solidFill>
                      <a:schemeClr val="bg2"/>
                    </a:solidFill>
                    <a:latin typeface="ＭＳ Ｐゴシック"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rPr>
                  <a:t>Бүх резидент эмчийн ээлж бүрийн үнэлгээний нэгтгэл</a:t>
                </a:r>
                <a:endParaRPr kumimoji="1" lang="ja-JP" altLang="en-US"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endParaRPr>
              </a:p>
            </p:txBody>
          </p:sp>
        </p:grpSp>
      </p:grpSp>
      <p:grpSp>
        <p:nvGrpSpPr>
          <p:cNvPr id="40" name="グループ化 39">
            <a:extLst>
              <a:ext uri="{FF2B5EF4-FFF2-40B4-BE49-F238E27FC236}">
                <a16:creationId xmlns:a16="http://schemas.microsoft.com/office/drawing/2014/main" id="{22F57EA5-D504-774E-B03B-AAA04976D085}"/>
              </a:ext>
            </a:extLst>
          </p:cNvPr>
          <p:cNvGrpSpPr/>
          <p:nvPr/>
        </p:nvGrpSpPr>
        <p:grpSpPr>
          <a:xfrm>
            <a:off x="227446" y="5340248"/>
            <a:ext cx="8692865" cy="735155"/>
            <a:chOff x="227446" y="5307590"/>
            <a:chExt cx="8692865" cy="735155"/>
          </a:xfrm>
        </p:grpSpPr>
        <p:cxnSp>
          <p:nvCxnSpPr>
            <p:cNvPr id="29" name="直線コネクタ 28"/>
            <p:cNvCxnSpPr/>
            <p:nvPr/>
          </p:nvCxnSpPr>
          <p:spPr bwMode="auto">
            <a:xfrm>
              <a:off x="3442835" y="5307590"/>
              <a:ext cx="2374" cy="239219"/>
            </a:xfrm>
            <a:prstGeom prst="line">
              <a:avLst/>
            </a:prstGeom>
            <a:ln w="76200">
              <a:solidFill>
                <a:srgbClr val="FFAE1D"/>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88BA3180-0CB6-074D-AE65-F9CD0996B32E}"/>
                </a:ext>
              </a:extLst>
            </p:cNvPr>
            <p:cNvGrpSpPr/>
            <p:nvPr/>
          </p:nvGrpSpPr>
          <p:grpSpPr>
            <a:xfrm>
              <a:off x="227446" y="5519525"/>
              <a:ext cx="8692865" cy="523220"/>
              <a:chOff x="344371" y="5540583"/>
              <a:chExt cx="8692865" cy="523220"/>
            </a:xfrm>
          </p:grpSpPr>
          <p:sp>
            <p:nvSpPr>
              <p:cNvPr id="30" name="正方形/長方形 29"/>
              <p:cNvSpPr/>
              <p:nvPr/>
            </p:nvSpPr>
            <p:spPr bwMode="auto">
              <a:xfrm>
                <a:off x="344371" y="5602360"/>
                <a:ext cx="3634777" cy="400110"/>
              </a:xfrm>
              <a:prstGeom prst="rect">
                <a:avLst/>
              </a:prstGeom>
              <a:solidFill>
                <a:srgbClr val="2F2C9D"/>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400" b="1" i="0" u="none" strike="noStrike" kern="1200" cap="none" spc="0" normalizeH="0" baseline="0" noProof="0" dirty="0">
                    <a:ln>
                      <a:noFill/>
                    </a:ln>
                    <a:solidFill>
                      <a:srgbClr val="FFFFFF"/>
                    </a:solidFill>
                    <a:effectLst/>
                    <a:uLnTx/>
                    <a:uFillTx/>
                    <a:latin typeface="Arial"/>
                    <a:ea typeface="Yu Gothic Medium" panose="020B0400000000000000" pitchFamily="34" charset="-128"/>
                    <a:cs typeface="ＭＳ Ｐゴシック"/>
                  </a:rPr>
                  <a:t>Эмнэлзүйн сургалтын эмнэлгийн удирдагч</a:t>
                </a:r>
              </a:p>
            </p:txBody>
          </p:sp>
          <p:sp>
            <p:nvSpPr>
              <p:cNvPr id="45" name="Text Box 21"/>
              <p:cNvSpPr txBox="1">
                <a:spLocks noChangeArrowheads="1"/>
              </p:cNvSpPr>
              <p:nvPr/>
            </p:nvSpPr>
            <p:spPr bwMode="auto">
              <a:xfrm>
                <a:off x="3972867" y="5540583"/>
                <a:ext cx="5064369" cy="52322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square" rtlCol="0" anchor="ctr">
                <a:spAutoFit/>
              </a:bodyPr>
              <a:lstStyle>
                <a:lvl1pPr>
                  <a:defRPr sz="4000" b="1" u="sng">
                    <a:solidFill>
                      <a:schemeClr val="bg2"/>
                    </a:solidFill>
                    <a:latin typeface="ＭＳ Ｐゴシック" charset="0"/>
                    <a:ea typeface="ＭＳ Ｐゴシック" charset="0"/>
                    <a:cs typeface="ＭＳ Ｐゴシック" charset="0"/>
                  </a:defRPr>
                </a:lvl1pPr>
                <a:lvl2pPr marL="742950" indent="-285750">
                  <a:defRPr sz="4000" b="1" u="sng">
                    <a:solidFill>
                      <a:schemeClr val="bg2"/>
                    </a:solidFill>
                    <a:latin typeface="ＭＳ Ｐゴシック" charset="0"/>
                    <a:ea typeface="ＭＳ Ｐゴシック" charset="0"/>
                  </a:defRPr>
                </a:lvl2pPr>
                <a:lvl3pPr marL="1143000" indent="-228600">
                  <a:defRPr sz="4000" b="1" u="sng">
                    <a:solidFill>
                      <a:schemeClr val="bg2"/>
                    </a:solidFill>
                    <a:latin typeface="ＭＳ Ｐゴシック" charset="0"/>
                    <a:ea typeface="ＭＳ Ｐゴシック" charset="0"/>
                  </a:defRPr>
                </a:lvl3pPr>
                <a:lvl4pPr marL="1600200" indent="-228600">
                  <a:defRPr sz="4000" b="1" u="sng">
                    <a:solidFill>
                      <a:schemeClr val="bg2"/>
                    </a:solidFill>
                    <a:latin typeface="ＭＳ Ｐゴシック" charset="0"/>
                    <a:ea typeface="ＭＳ Ｐゴシック" charset="0"/>
                  </a:defRPr>
                </a:lvl4pPr>
                <a:lvl5pPr marL="2057400" indent="-228600">
                  <a:defRPr sz="4000" b="1" u="sng">
                    <a:solidFill>
                      <a:schemeClr val="bg2"/>
                    </a:solidFill>
                    <a:latin typeface="ＭＳ Ｐゴシック" charset="0"/>
                    <a:ea typeface="ＭＳ Ｐゴシック" charset="0"/>
                  </a:defRPr>
                </a:lvl5pPr>
                <a:lvl6pPr marL="2514600" indent="-228600" fontAlgn="base">
                  <a:spcBef>
                    <a:spcPct val="0"/>
                  </a:spcBef>
                  <a:spcAft>
                    <a:spcPct val="0"/>
                  </a:spcAft>
                  <a:defRPr sz="4000" b="1" u="sng">
                    <a:solidFill>
                      <a:schemeClr val="bg2"/>
                    </a:solidFill>
                    <a:latin typeface="ＭＳ Ｐゴシック" charset="0"/>
                    <a:ea typeface="ＭＳ Ｐゴシック" charset="0"/>
                  </a:defRPr>
                </a:lvl6pPr>
                <a:lvl7pPr marL="2971800" indent="-228600" fontAlgn="base">
                  <a:spcBef>
                    <a:spcPct val="0"/>
                  </a:spcBef>
                  <a:spcAft>
                    <a:spcPct val="0"/>
                  </a:spcAft>
                  <a:defRPr sz="4000" b="1" u="sng">
                    <a:solidFill>
                      <a:schemeClr val="bg2"/>
                    </a:solidFill>
                    <a:latin typeface="ＭＳ Ｐゴシック" charset="0"/>
                    <a:ea typeface="ＭＳ Ｐゴシック" charset="0"/>
                  </a:defRPr>
                </a:lvl7pPr>
                <a:lvl8pPr marL="3429000" indent="-228600" fontAlgn="base">
                  <a:spcBef>
                    <a:spcPct val="0"/>
                  </a:spcBef>
                  <a:spcAft>
                    <a:spcPct val="0"/>
                  </a:spcAft>
                  <a:defRPr sz="4000" b="1" u="sng">
                    <a:solidFill>
                      <a:schemeClr val="bg2"/>
                    </a:solidFill>
                    <a:latin typeface="ＭＳ Ｐゴシック" charset="0"/>
                    <a:ea typeface="ＭＳ Ｐゴシック" charset="0"/>
                  </a:defRPr>
                </a:lvl8pPr>
                <a:lvl9pPr marL="3886200" indent="-228600" fontAlgn="base">
                  <a:spcBef>
                    <a:spcPct val="0"/>
                  </a:spcBef>
                  <a:spcAft>
                    <a:spcPct val="0"/>
                  </a:spcAft>
                  <a:defRPr sz="4000" b="1" u="sng">
                    <a:solidFill>
                      <a:schemeClr val="bg2"/>
                    </a:solidFill>
                    <a:latin typeface="ＭＳ Ｐゴシック"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rPr>
                  <a:t>Сургалт дүүргэснийг магадлан итгэмжлэх ￫ Эмнэлгийн "Сургалт дүүргэснийг гэрчлэх гэрчилгээ" олгох</a:t>
                </a:r>
                <a:endParaRPr kumimoji="1" lang="ja-JP" altLang="en-US"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endParaRPr>
              </a:p>
            </p:txBody>
          </p:sp>
        </p:grpSp>
      </p:grpSp>
      <p:grpSp>
        <p:nvGrpSpPr>
          <p:cNvPr id="35" name="グループ化 34">
            <a:extLst>
              <a:ext uri="{FF2B5EF4-FFF2-40B4-BE49-F238E27FC236}">
                <a16:creationId xmlns:a16="http://schemas.microsoft.com/office/drawing/2014/main" id="{B4A79312-2FF9-EE45-BC87-5738AC716F0A}"/>
              </a:ext>
            </a:extLst>
          </p:cNvPr>
          <p:cNvGrpSpPr/>
          <p:nvPr/>
        </p:nvGrpSpPr>
        <p:grpSpPr>
          <a:xfrm>
            <a:off x="217293" y="4614138"/>
            <a:ext cx="8718928" cy="741638"/>
            <a:chOff x="217293" y="4581480"/>
            <a:chExt cx="8718928" cy="741638"/>
          </a:xfrm>
        </p:grpSpPr>
        <p:cxnSp>
          <p:nvCxnSpPr>
            <p:cNvPr id="26" name="直線コネクタ 25"/>
            <p:cNvCxnSpPr/>
            <p:nvPr/>
          </p:nvCxnSpPr>
          <p:spPr bwMode="auto">
            <a:xfrm>
              <a:off x="3442835" y="4581480"/>
              <a:ext cx="2374" cy="239219"/>
            </a:xfrm>
            <a:prstGeom prst="line">
              <a:avLst/>
            </a:prstGeom>
            <a:ln w="76200">
              <a:solidFill>
                <a:srgbClr val="FFAE1D"/>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 name="グループ化 30">
              <a:extLst>
                <a:ext uri="{FF2B5EF4-FFF2-40B4-BE49-F238E27FC236}">
                  <a16:creationId xmlns:a16="http://schemas.microsoft.com/office/drawing/2014/main" id="{67286059-F523-8844-A5B3-A6EB708DCE34}"/>
                </a:ext>
              </a:extLst>
            </p:cNvPr>
            <p:cNvGrpSpPr/>
            <p:nvPr/>
          </p:nvGrpSpPr>
          <p:grpSpPr>
            <a:xfrm>
              <a:off x="217293" y="4799898"/>
              <a:ext cx="8718928" cy="523220"/>
              <a:chOff x="217293" y="4750911"/>
              <a:chExt cx="8718928" cy="523220"/>
            </a:xfrm>
          </p:grpSpPr>
          <p:sp>
            <p:nvSpPr>
              <p:cNvPr id="49" name="正方形/長方形 48"/>
              <p:cNvSpPr/>
              <p:nvPr/>
            </p:nvSpPr>
            <p:spPr bwMode="auto">
              <a:xfrm>
                <a:off x="217293" y="4810282"/>
                <a:ext cx="3644930" cy="400110"/>
              </a:xfrm>
              <a:prstGeom prst="rect">
                <a:avLst/>
              </a:prstGeom>
              <a:solidFill>
                <a:srgbClr val="5445AA"/>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600" b="1" i="0" u="none" strike="noStrike" kern="1200" cap="none" spc="0" normalizeH="0" baseline="0" noProof="0" dirty="0">
                    <a:ln>
                      <a:noFill/>
                    </a:ln>
                    <a:solidFill>
                      <a:srgbClr val="FFFFFF"/>
                    </a:solidFill>
                    <a:effectLst/>
                    <a:uLnTx/>
                    <a:uFillTx/>
                    <a:latin typeface="Arial"/>
                    <a:ea typeface="Yu Gothic Medium" panose="020B0400000000000000" pitchFamily="34" charset="-128"/>
                    <a:cs typeface="ＭＳ Ｐゴシック"/>
                  </a:rPr>
                  <a:t>Сургалтын удирдлагын хороо</a:t>
                </a:r>
              </a:p>
            </p:txBody>
          </p:sp>
          <p:sp>
            <p:nvSpPr>
              <p:cNvPr id="47" name="Text Box 24"/>
              <p:cNvSpPr txBox="1">
                <a:spLocks noChangeArrowheads="1"/>
              </p:cNvSpPr>
              <p:nvPr/>
            </p:nvSpPr>
            <p:spPr bwMode="auto">
              <a:xfrm>
                <a:off x="3861803" y="4750911"/>
                <a:ext cx="5074418" cy="523220"/>
              </a:xfrm>
              <a:prstGeom prst="rect">
                <a:avLst/>
              </a:prstGeom>
              <a:solidFill>
                <a:schemeClr val="bg1"/>
              </a:solidFill>
              <a:ln w="127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wrap="square" rtlCol="0" anchor="ctr">
                <a:spAutoFit/>
              </a:bodyPr>
              <a:lstStyle>
                <a:lvl1pPr>
                  <a:defRPr sz="4000" b="1" u="sng">
                    <a:solidFill>
                      <a:schemeClr val="bg2"/>
                    </a:solidFill>
                    <a:latin typeface="ＭＳ Ｐゴシック" charset="0"/>
                    <a:ea typeface="ＭＳ Ｐゴシック" charset="0"/>
                    <a:cs typeface="ＭＳ Ｐゴシック" charset="0"/>
                  </a:defRPr>
                </a:lvl1pPr>
                <a:lvl2pPr marL="742950" indent="-285750">
                  <a:defRPr sz="4000" b="1" u="sng">
                    <a:solidFill>
                      <a:schemeClr val="bg2"/>
                    </a:solidFill>
                    <a:latin typeface="ＭＳ Ｐゴシック" charset="0"/>
                    <a:ea typeface="ＭＳ Ｐゴシック" charset="0"/>
                  </a:defRPr>
                </a:lvl2pPr>
                <a:lvl3pPr marL="1143000" indent="-228600">
                  <a:defRPr sz="4000" b="1" u="sng">
                    <a:solidFill>
                      <a:schemeClr val="bg2"/>
                    </a:solidFill>
                    <a:latin typeface="ＭＳ Ｐゴシック" charset="0"/>
                    <a:ea typeface="ＭＳ Ｐゴシック" charset="0"/>
                  </a:defRPr>
                </a:lvl3pPr>
                <a:lvl4pPr marL="1600200" indent="-228600">
                  <a:defRPr sz="4000" b="1" u="sng">
                    <a:solidFill>
                      <a:schemeClr val="bg2"/>
                    </a:solidFill>
                    <a:latin typeface="ＭＳ Ｐゴシック" charset="0"/>
                    <a:ea typeface="ＭＳ Ｐゴシック" charset="0"/>
                  </a:defRPr>
                </a:lvl4pPr>
                <a:lvl5pPr marL="2057400" indent="-228600">
                  <a:defRPr sz="4000" b="1" u="sng">
                    <a:solidFill>
                      <a:schemeClr val="bg2"/>
                    </a:solidFill>
                    <a:latin typeface="ＭＳ Ｐゴシック" charset="0"/>
                    <a:ea typeface="ＭＳ Ｐゴシック" charset="0"/>
                  </a:defRPr>
                </a:lvl5pPr>
                <a:lvl6pPr marL="2514600" indent="-228600" fontAlgn="base">
                  <a:spcBef>
                    <a:spcPct val="0"/>
                  </a:spcBef>
                  <a:spcAft>
                    <a:spcPct val="0"/>
                  </a:spcAft>
                  <a:defRPr sz="4000" b="1" u="sng">
                    <a:solidFill>
                      <a:schemeClr val="bg2"/>
                    </a:solidFill>
                    <a:latin typeface="ＭＳ Ｐゴシック" charset="0"/>
                    <a:ea typeface="ＭＳ Ｐゴシック" charset="0"/>
                  </a:defRPr>
                </a:lvl6pPr>
                <a:lvl7pPr marL="2971800" indent="-228600" fontAlgn="base">
                  <a:spcBef>
                    <a:spcPct val="0"/>
                  </a:spcBef>
                  <a:spcAft>
                    <a:spcPct val="0"/>
                  </a:spcAft>
                  <a:defRPr sz="4000" b="1" u="sng">
                    <a:solidFill>
                      <a:schemeClr val="bg2"/>
                    </a:solidFill>
                    <a:latin typeface="ＭＳ Ｐゴシック" charset="0"/>
                    <a:ea typeface="ＭＳ Ｐゴシック" charset="0"/>
                  </a:defRPr>
                </a:lvl7pPr>
                <a:lvl8pPr marL="3429000" indent="-228600" fontAlgn="base">
                  <a:spcBef>
                    <a:spcPct val="0"/>
                  </a:spcBef>
                  <a:spcAft>
                    <a:spcPct val="0"/>
                  </a:spcAft>
                  <a:defRPr sz="4000" b="1" u="sng">
                    <a:solidFill>
                      <a:schemeClr val="bg2"/>
                    </a:solidFill>
                    <a:latin typeface="ＭＳ Ｐゴシック" charset="0"/>
                    <a:ea typeface="ＭＳ Ｐゴシック" charset="0"/>
                  </a:defRPr>
                </a:lvl8pPr>
                <a:lvl9pPr marL="3886200" indent="-228600" fontAlgn="base">
                  <a:spcBef>
                    <a:spcPct val="0"/>
                  </a:spcBef>
                  <a:spcAft>
                    <a:spcPct val="0"/>
                  </a:spcAft>
                  <a:defRPr sz="4000" b="1" u="sng">
                    <a:solidFill>
                      <a:schemeClr val="bg2"/>
                    </a:solidFill>
                    <a:latin typeface="ＭＳ Ｐゴシック"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rPr>
                  <a:t>Сургалтын хугацаа дуусах үеийн үнэлгээ ￫ Удирдагчид тайлагнах</a:t>
                </a:r>
                <a:endParaRPr kumimoji="1" lang="ja-JP" altLang="en-US" sz="1350" b="1" i="0" u="none" strike="noStrike" kern="1200" cap="none" spc="0" normalizeH="0" baseline="0" noProof="0" dirty="0">
                  <a:ln>
                    <a:noFill/>
                  </a:ln>
                  <a:solidFill>
                    <a:srgbClr val="002060"/>
                  </a:solidFill>
                  <a:effectLst/>
                  <a:uLnTx/>
                  <a:uFillTx/>
                  <a:latin typeface="Arial"/>
                  <a:ea typeface="Yu Gothic Medium" panose="020B0400000000000000" pitchFamily="34" charset="-128"/>
                  <a:cs typeface="ＭＳ Ｐゴシック"/>
                </a:endParaRPr>
              </a:p>
            </p:txBody>
          </p:sp>
        </p:grpSp>
      </p:grpSp>
      <p:grpSp>
        <p:nvGrpSpPr>
          <p:cNvPr id="10" name="グループ化 9">
            <a:extLst>
              <a:ext uri="{FF2B5EF4-FFF2-40B4-BE49-F238E27FC236}">
                <a16:creationId xmlns:a16="http://schemas.microsoft.com/office/drawing/2014/main" id="{D452B13F-854E-5841-8F43-81C345032C1A}"/>
              </a:ext>
            </a:extLst>
          </p:cNvPr>
          <p:cNvGrpSpPr/>
          <p:nvPr/>
        </p:nvGrpSpPr>
        <p:grpSpPr>
          <a:xfrm>
            <a:off x="4268732" y="1333115"/>
            <a:ext cx="2618368" cy="2175504"/>
            <a:chOff x="4259004" y="1342843"/>
            <a:chExt cx="2618368" cy="2175504"/>
          </a:xfrm>
        </p:grpSpPr>
        <p:cxnSp>
          <p:nvCxnSpPr>
            <p:cNvPr id="14" name="直線コネクタ 13"/>
            <p:cNvCxnSpPr/>
            <p:nvPr/>
          </p:nvCxnSpPr>
          <p:spPr bwMode="auto">
            <a:xfrm flipH="1">
              <a:off x="5893666" y="1375206"/>
              <a:ext cx="980799" cy="1862"/>
            </a:xfrm>
            <a:prstGeom prst="line">
              <a:avLst/>
            </a:prstGeom>
            <a:ln w="76200">
              <a:solidFill>
                <a:srgbClr val="FFAE1D"/>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bwMode="auto">
            <a:xfrm rot="16200000" flipH="1">
              <a:off x="5759990" y="2430595"/>
              <a:ext cx="2175504" cy="0"/>
            </a:xfrm>
            <a:prstGeom prst="line">
              <a:avLst/>
            </a:prstGeom>
            <a:ln w="76200">
              <a:solidFill>
                <a:srgbClr val="FFAE1D"/>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bwMode="auto">
            <a:xfrm rot="10800000" flipH="1">
              <a:off x="4259004" y="3487458"/>
              <a:ext cx="2618368" cy="7444"/>
            </a:xfrm>
            <a:prstGeom prst="line">
              <a:avLst/>
            </a:prstGeom>
            <a:ln w="76200">
              <a:solidFill>
                <a:srgbClr val="FFAE1D"/>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1" name="円/楕円 40"/>
          <p:cNvSpPr/>
          <p:nvPr/>
        </p:nvSpPr>
        <p:spPr>
          <a:xfrm>
            <a:off x="3608441" y="1083450"/>
            <a:ext cx="1999470" cy="642763"/>
          </a:xfrm>
          <a:prstGeom prst="ellipse">
            <a:avLst/>
          </a:prstGeom>
          <a:solidFill>
            <a:schemeClr val="accent1">
              <a:lumMod val="75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2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Өвчтөн болон гэр бүл</a:t>
            </a:r>
            <a:endParaRPr kumimoji="1" lang="ja-JP" altLang="en-US" sz="12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p:txBody>
      </p:sp>
      <p:sp>
        <p:nvSpPr>
          <p:cNvPr id="53" name="右矢印 52"/>
          <p:cNvSpPr/>
          <p:nvPr/>
        </p:nvSpPr>
        <p:spPr>
          <a:xfrm rot="7200000">
            <a:off x="3947250" y="1695188"/>
            <a:ext cx="284793" cy="356871"/>
          </a:xfrm>
          <a:prstGeom prst="rightArrow">
            <a:avLst/>
          </a:prstGeom>
          <a:solidFill>
            <a:srgbClr val="FFAE1D"/>
          </a:solidFill>
          <a:ln w="19050">
            <a:solidFill>
              <a:srgbClr val="FFAE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Arial"/>
              <a:ea typeface="Yu Gothic Medium" panose="020B0400000000000000" pitchFamily="34" charset="-128"/>
              <a:cs typeface="ＭＳ Ｐゴシック"/>
            </a:endParaRPr>
          </a:p>
        </p:txBody>
      </p:sp>
      <p:cxnSp>
        <p:nvCxnSpPr>
          <p:cNvPr id="17" name="直線矢印コネクタ 16"/>
          <p:cNvCxnSpPr/>
          <p:nvPr/>
        </p:nvCxnSpPr>
        <p:spPr>
          <a:xfrm>
            <a:off x="2068360" y="2941359"/>
            <a:ext cx="686118" cy="285791"/>
          </a:xfrm>
          <a:prstGeom prst="straightConnector1">
            <a:avLst/>
          </a:prstGeom>
          <a:ln w="76200">
            <a:solidFill>
              <a:srgbClr val="FFAE1D"/>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円/楕円 4"/>
          <p:cNvSpPr/>
          <p:nvPr/>
        </p:nvSpPr>
        <p:spPr>
          <a:xfrm>
            <a:off x="344371" y="2399246"/>
            <a:ext cx="1749903" cy="642938"/>
          </a:xfrm>
          <a:prstGeom prst="ellipse">
            <a:avLst/>
          </a:prstGeom>
          <a:solidFill>
            <a:srgbClr val="C493F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6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Сувилагч</a:t>
            </a:r>
          </a:p>
        </p:txBody>
      </p:sp>
      <p:sp>
        <p:nvSpPr>
          <p:cNvPr id="54" name="右矢印 53"/>
          <p:cNvSpPr/>
          <p:nvPr/>
        </p:nvSpPr>
        <p:spPr>
          <a:xfrm rot="20700000">
            <a:off x="2140584" y="2428756"/>
            <a:ext cx="299976" cy="356871"/>
          </a:xfrm>
          <a:prstGeom prst="rightArrow">
            <a:avLst/>
          </a:prstGeom>
          <a:solidFill>
            <a:srgbClr val="FFAE1D"/>
          </a:solidFill>
          <a:ln w="19050">
            <a:solidFill>
              <a:srgbClr val="FFAE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Arial"/>
              <a:ea typeface="Yu Gothic Medium" panose="020B0400000000000000" pitchFamily="34" charset="-128"/>
              <a:cs typeface="ＭＳ Ｐゴシック"/>
            </a:endParaRPr>
          </a:p>
        </p:txBody>
      </p:sp>
      <p:sp>
        <p:nvSpPr>
          <p:cNvPr id="3" name="円/楕円 2"/>
          <p:cNvSpPr/>
          <p:nvPr/>
        </p:nvSpPr>
        <p:spPr>
          <a:xfrm>
            <a:off x="2617399" y="3169630"/>
            <a:ext cx="1610842" cy="642937"/>
          </a:xfrm>
          <a:prstGeom prst="ellipse">
            <a:avLst/>
          </a:prstGeom>
          <a:solidFill>
            <a:schemeClr val="accent2">
              <a:lumMod val="40000"/>
              <a:lumOff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Сургагч багш</a:t>
            </a:r>
          </a:p>
        </p:txBody>
      </p:sp>
      <p:sp>
        <p:nvSpPr>
          <p:cNvPr id="55" name="右矢印 54"/>
          <p:cNvSpPr/>
          <p:nvPr/>
        </p:nvSpPr>
        <p:spPr>
          <a:xfrm rot="16200000">
            <a:off x="3344262" y="2848669"/>
            <a:ext cx="171492" cy="356871"/>
          </a:xfrm>
          <a:prstGeom prst="rightArrow">
            <a:avLst>
              <a:gd name="adj1" fmla="val 39097"/>
              <a:gd name="adj2" fmla="val 50000"/>
            </a:avLst>
          </a:prstGeom>
          <a:solidFill>
            <a:srgbClr val="FFAE1D"/>
          </a:solidFill>
          <a:ln w="19050">
            <a:solidFill>
              <a:srgbClr val="FFAE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Arial"/>
              <a:ea typeface="Yu Gothic Medium" panose="020B0400000000000000" pitchFamily="34" charset="-128"/>
              <a:cs typeface="ＭＳ Ｐゴシック"/>
            </a:endParaRPr>
          </a:p>
        </p:txBody>
      </p:sp>
      <p:cxnSp>
        <p:nvCxnSpPr>
          <p:cNvPr id="18" name="直線コネクタ 17"/>
          <p:cNvCxnSpPr>
            <a:cxnSpLocks/>
          </p:cNvCxnSpPr>
          <p:nvPr/>
        </p:nvCxnSpPr>
        <p:spPr>
          <a:xfrm flipH="1">
            <a:off x="4074755" y="2941359"/>
            <a:ext cx="759683" cy="285791"/>
          </a:xfrm>
          <a:prstGeom prst="line">
            <a:avLst/>
          </a:prstGeom>
          <a:ln w="76200">
            <a:solidFill>
              <a:srgbClr val="FFAE1D"/>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円/楕円 3"/>
          <p:cNvSpPr/>
          <p:nvPr/>
        </p:nvSpPr>
        <p:spPr>
          <a:xfrm>
            <a:off x="4809281" y="2399246"/>
            <a:ext cx="1937110" cy="642938"/>
          </a:xfrm>
          <a:prstGeom prst="ellipse">
            <a:avLst/>
          </a:prstGeom>
          <a:solidFill>
            <a:srgbClr val="C493F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Дээд шатны эмч</a:t>
            </a:r>
            <a:endParaRPr kumimoji="1" lang="en-US" altLang="ja-JP"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100" b="1" i="0" u="none" strike="noStrike" kern="1200" cap="none" spc="0" normalizeH="0" baseline="0" noProof="0" dirty="0">
                <a:ln>
                  <a:noFill/>
                </a:ln>
                <a:solidFill>
                  <a:srgbClr val="000000"/>
                </a:solidFill>
                <a:effectLst/>
                <a:uLnTx/>
                <a:uFillTx/>
                <a:latin typeface="Arial"/>
                <a:ea typeface="Yu Gothic Medium" panose="020B0400000000000000" pitchFamily="34" charset="-128"/>
                <a:cs typeface="ＭＳ Ｐゴシック"/>
              </a:rPr>
              <a:t>Хамтран ажиллах резидент эмч</a:t>
            </a:r>
          </a:p>
        </p:txBody>
      </p:sp>
      <p:sp>
        <p:nvSpPr>
          <p:cNvPr id="56" name="右矢印 55"/>
          <p:cNvSpPr/>
          <p:nvPr/>
        </p:nvSpPr>
        <p:spPr>
          <a:xfrm rot="11700000">
            <a:off x="4434308" y="2413104"/>
            <a:ext cx="341840" cy="356871"/>
          </a:xfrm>
          <a:prstGeom prst="rightArrow">
            <a:avLst/>
          </a:prstGeom>
          <a:solidFill>
            <a:srgbClr val="FFAE1D"/>
          </a:solidFill>
          <a:ln w="19050">
            <a:solidFill>
              <a:srgbClr val="FFAE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srgbClr val="FFFFFF"/>
              </a:solidFill>
              <a:effectLst/>
              <a:uLnTx/>
              <a:uFillTx/>
              <a:latin typeface="Arial"/>
              <a:ea typeface="Yu Gothic Medium" panose="020B0400000000000000" pitchFamily="34" charset="-128"/>
              <a:cs typeface="ＭＳ Ｐゴシック"/>
            </a:endParaRPr>
          </a:p>
        </p:txBody>
      </p:sp>
      <p:sp>
        <p:nvSpPr>
          <p:cNvPr id="12" name="正方形/長方形 11"/>
          <p:cNvSpPr/>
          <p:nvPr/>
        </p:nvSpPr>
        <p:spPr>
          <a:xfrm>
            <a:off x="6924830" y="2063741"/>
            <a:ext cx="2141547" cy="116955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Эмнэлзүйн ажлын ажиглалтад тулгуурласан 360 үнэлгээ</a:t>
            </a:r>
            <a:br>
              <a:rPr kumimoji="1" lang="en-US" altLang="ja-JP"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rPr>
            </a:br>
            <a:r>
              <a:rPr kumimoji="0" lang="mn" sz="1400" b="1" i="0" u="none" strike="noStrike" kern="1200" cap="none" spc="0" normalizeH="0" baseline="0" noProof="0">
                <a:ln>
                  <a:noFill/>
                </a:ln>
                <a:solidFill>
                  <a:srgbClr val="000000"/>
                </a:solidFill>
                <a:effectLst/>
                <a:uLnTx/>
                <a:uFillTx/>
                <a:latin typeface="Arial"/>
                <a:ea typeface="Yu Gothic Medium" panose="020B0400000000000000" pitchFamily="34" charset="-128"/>
                <a:cs typeface="Arial"/>
              </a:rPr>
              <a:t>(+*WPBA)</a:t>
            </a:r>
            <a:endParaRPr kumimoji="1" lang="ja-JP" altLang="en-US" sz="1400" b="1" i="0" u="none" strike="noStrike" kern="1200" cap="none" spc="0" normalizeH="0" baseline="0" noProof="0" dirty="0">
              <a:ln>
                <a:noFill/>
              </a:ln>
              <a:solidFill>
                <a:srgbClr val="000000"/>
              </a:solidFill>
              <a:effectLst/>
              <a:uLnTx/>
              <a:uFillTx/>
              <a:latin typeface="Arial"/>
              <a:ea typeface="Yu Gothic Medium" panose="020B0400000000000000" pitchFamily="34" charset="-128"/>
            </a:endParaRPr>
          </a:p>
        </p:txBody>
      </p:sp>
      <p:sp>
        <p:nvSpPr>
          <p:cNvPr id="7" name="上矢印 6">
            <a:extLst>
              <a:ext uri="{FF2B5EF4-FFF2-40B4-BE49-F238E27FC236}">
                <a16:creationId xmlns:a16="http://schemas.microsoft.com/office/drawing/2014/main" id="{BC62E758-7241-DAC8-A6D6-9ABF5D184FDC}"/>
              </a:ext>
            </a:extLst>
          </p:cNvPr>
          <p:cNvSpPr/>
          <p:nvPr/>
        </p:nvSpPr>
        <p:spPr bwMode="auto">
          <a:xfrm>
            <a:off x="3331487" y="2306366"/>
            <a:ext cx="208758" cy="236912"/>
          </a:xfrm>
          <a:prstGeom prst="upArrow">
            <a:avLst/>
          </a:prstGeom>
          <a:solidFill>
            <a:schemeClr val="tx1">
              <a:lumMod val="65000"/>
              <a:lumOff val="35000"/>
            </a:schemeClr>
          </a:solidFill>
          <a:ln w="127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5000"/>
                    </a:schemeClr>
                  </a:outerShdw>
                </a:effectLst>
              </a14:hiddenEffects>
            </a:ext>
          </a:extLst>
        </p:spPr>
        <p:txBody>
          <a:bodyPr wrap="square" rtlCol="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Arial"/>
              <a:ea typeface="ＭＳ Ｐゴシック"/>
            </a:endParaRPr>
          </a:p>
        </p:txBody>
      </p:sp>
      <p:sp>
        <p:nvSpPr>
          <p:cNvPr id="11" name="テキスト ボックス 10">
            <a:extLst>
              <a:ext uri="{FF2B5EF4-FFF2-40B4-BE49-F238E27FC236}">
                <a16:creationId xmlns:a16="http://schemas.microsoft.com/office/drawing/2014/main" id="{42936A8C-E98F-D7CB-3708-1B1A80DDACF6}"/>
              </a:ext>
            </a:extLst>
          </p:cNvPr>
          <p:cNvSpPr txBox="1"/>
          <p:nvPr/>
        </p:nvSpPr>
        <p:spPr>
          <a:xfrm>
            <a:off x="6030350" y="3482957"/>
            <a:ext cx="308825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200" b="1" i="0" u="none" strike="noStrike" kern="1200" cap="none" spc="0" normalizeH="0" baseline="0" noProof="0">
                <a:ln>
                  <a:noFill/>
                </a:ln>
                <a:solidFill>
                  <a:srgbClr val="000000"/>
                </a:solidFill>
                <a:effectLst/>
                <a:uLnTx/>
                <a:uFillTx/>
                <a:latin typeface="Arial"/>
                <a:ea typeface="ＭＳ Ｐゴシック" pitchFamily="-56" charset="-128"/>
                <a:cs typeface="Arial"/>
              </a:rPr>
              <a:t>* Workplace–Based Assessment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n" sz="1200" b="1" i="0" u="none" strike="noStrike" kern="1200" cap="none" spc="0" normalizeH="0" baseline="0" noProof="0">
                <a:ln>
                  <a:noFill/>
                </a:ln>
                <a:solidFill>
                  <a:srgbClr val="000000"/>
                </a:solidFill>
                <a:effectLst/>
                <a:uLnTx/>
                <a:uFillTx/>
                <a:latin typeface="Arial"/>
                <a:ea typeface="ＭＳ Ｐゴシック" pitchFamily="-56" charset="-128"/>
                <a:cs typeface="Arial"/>
              </a:rPr>
              <a:t>   (Mini-CEX, DOPS, CbD, etc)</a:t>
            </a:r>
            <a:endParaRPr kumimoji="1" lang="ja-JP" altLang="en-US" sz="1200" b="1" i="0" u="none" strike="noStrike" kern="1200" cap="none" spc="0" normalizeH="0" baseline="0" noProof="0">
              <a:ln>
                <a:noFill/>
              </a:ln>
              <a:solidFill>
                <a:srgbClr val="000000"/>
              </a:solidFill>
              <a:effectLst/>
              <a:uLnTx/>
              <a:uFillTx/>
              <a:latin typeface="Arial"/>
              <a:ea typeface="ＭＳ Ｐゴシック" pitchFamily="-56" charset="-128"/>
            </a:endParaRPr>
          </a:p>
        </p:txBody>
      </p:sp>
    </p:spTree>
    <p:extLst>
      <p:ext uri="{BB962C8B-B14F-4D97-AF65-F5344CB8AC3E}">
        <p14:creationId xmlns:p14="http://schemas.microsoft.com/office/powerpoint/2010/main" val="28698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dissolve">
                                      <p:cBhvr>
                                        <p:cTn id="15" dur="500"/>
                                        <p:tgtEl>
                                          <p:spTgt spid="5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dissolve">
                                      <p:cBhvr>
                                        <p:cTn id="21" dur="500"/>
                                        <p:tgtEl>
                                          <p:spTgt spid="5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dissolve">
                                      <p:cBhvr>
                                        <p:cTn id="35" dur="500"/>
                                        <p:tgtEl>
                                          <p:spTgt spid="41"/>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dissolve">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par>
                                <p:cTn id="54" presetID="9"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dissolve">
                                      <p:cBhvr>
                                        <p:cTn id="56" dur="500"/>
                                        <p:tgtEl>
                                          <p:spTgt spid="17"/>
                                        </p:tgtEl>
                                      </p:cBhvr>
                                    </p:animEffect>
                                  </p:childTnLst>
                                </p:cTn>
                              </p:par>
                              <p:par>
                                <p:cTn id="57" presetID="9"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dissolve">
                                      <p:cBhvr>
                                        <p:cTn id="59" dur="500"/>
                                        <p:tgtEl>
                                          <p:spTgt spid="9"/>
                                        </p:tgtEl>
                                      </p:cBhvr>
                                    </p:animEffect>
                                  </p:childTnLst>
                                </p:cTn>
                              </p:par>
                              <p:par>
                                <p:cTn id="60" presetID="9"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dissolv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dissolve">
                                      <p:cBhvr>
                                        <p:cTn id="72" dur="500"/>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dissolve">
                                      <p:cBhvr>
                                        <p:cTn id="77" dur="500"/>
                                        <p:tgtEl>
                                          <p:spTgt spid="4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dissolve">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1" grpId="0" animBg="1"/>
      <p:bldP spid="53" grpId="0" animBg="1"/>
      <p:bldP spid="5" grpId="0" animBg="1"/>
      <p:bldP spid="54" grpId="0" animBg="1"/>
      <p:bldP spid="3" grpId="0" animBg="1"/>
      <p:bldP spid="55" grpId="0" animBg="1"/>
      <p:bldP spid="4" grpId="0" animBg="1"/>
      <p:bldP spid="56" grpId="0" animBg="1"/>
      <p:bldP spid="12"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0891405-6435-7917-5F32-65DF38E81C09}"/>
              </a:ext>
            </a:extLst>
          </p:cNvPr>
          <p:cNvSpPr>
            <a:spLocks noGrp="1"/>
          </p:cNvSpPr>
          <p:nvPr>
            <p:ph type="body" idx="1"/>
          </p:nvPr>
        </p:nvSpPr>
        <p:spPr/>
        <p:txBody>
          <a:bodyPr/>
          <a:lstStyle/>
          <a:p>
            <a:endParaRPr kumimoji="1" lang="ja-JP" altLang="en-US"/>
          </a:p>
        </p:txBody>
      </p:sp>
      <p:pic>
        <p:nvPicPr>
          <p:cNvPr id="5" name="図 4" descr="グラフィカル ユーザー インターフェイス, アプリケーション, メール&#10;&#10;自動的に生成された説明">
            <a:extLst>
              <a:ext uri="{FF2B5EF4-FFF2-40B4-BE49-F238E27FC236}">
                <a16:creationId xmlns:a16="http://schemas.microsoft.com/office/drawing/2014/main" id="{812AB195-D4EC-F9DE-AE6E-EAF81980007D}"/>
              </a:ext>
            </a:extLst>
          </p:cNvPr>
          <p:cNvPicPr>
            <a:picLocks noChangeAspect="1"/>
          </p:cNvPicPr>
          <p:nvPr/>
        </p:nvPicPr>
        <p:blipFill>
          <a:blip r:embed="rId2">
            <a:extLst>
              <a:ext uri="{28A0092B-C50C-407E-A947-70E740481C1C}">
                <a14:useLocalDpi xmlns:a14="http://schemas.microsoft.com/office/drawing/2010/main" val="0"/>
              </a:ext>
            </a:extLst>
          </a:blip>
          <a:srcRect l="4167" t="7569" r="7555" b="1201"/>
          <a:stretch/>
        </p:blipFill>
        <p:spPr>
          <a:xfrm>
            <a:off x="0" y="450532"/>
            <a:ext cx="9144000" cy="5791200"/>
          </a:xfrm>
          <a:prstGeom prst="rect">
            <a:avLst/>
          </a:prstGeom>
        </p:spPr>
      </p:pic>
      <p:sp>
        <p:nvSpPr>
          <p:cNvPr id="2" name="TextBox 1">
            <a:extLst>
              <a:ext uri="{FF2B5EF4-FFF2-40B4-BE49-F238E27FC236}">
                <a16:creationId xmlns:a16="http://schemas.microsoft.com/office/drawing/2014/main" id="{61693606-F228-43A1-ABA1-78AB59A4D28D}"/>
              </a:ext>
            </a:extLst>
          </p:cNvPr>
          <p:cNvSpPr txBox="1"/>
          <p:nvPr/>
        </p:nvSpPr>
        <p:spPr>
          <a:xfrm>
            <a:off x="599156" y="949134"/>
            <a:ext cx="4201444" cy="46166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F497D">
                    <a:lumMod val="60000"/>
                    <a:lumOff val="40000"/>
                  </a:srgbClr>
                </a:solidFill>
                <a:effectLst/>
                <a:uLnTx/>
                <a:uFillTx/>
              </a:rPr>
              <a:t>JCEP</a:t>
            </a:r>
            <a:r>
              <a:rPr kumimoji="0" lang="mn-MN" sz="2400" b="1" i="0" u="none" strike="noStrike" kern="0" cap="none" spc="0" normalizeH="0" baseline="0" noProof="0" dirty="0">
                <a:ln>
                  <a:noFill/>
                </a:ln>
                <a:solidFill>
                  <a:srgbClr val="1F497D">
                    <a:lumMod val="60000"/>
                    <a:lumOff val="40000"/>
                  </a:srgbClr>
                </a:solidFill>
                <a:effectLst/>
                <a:uLnTx/>
                <a:uFillTx/>
              </a:rPr>
              <a:t>-н товч танилцуулга</a:t>
            </a:r>
            <a:endParaRPr kumimoji="0" lang="en-US" sz="2400" b="1" i="0" u="none" strike="noStrike" kern="0" cap="none" spc="0" normalizeH="0" baseline="0" noProof="0" dirty="0">
              <a:ln>
                <a:noFill/>
              </a:ln>
              <a:solidFill>
                <a:srgbClr val="1F497D">
                  <a:lumMod val="60000"/>
                  <a:lumOff val="40000"/>
                </a:srgbClr>
              </a:solidFill>
              <a:effectLst/>
              <a:uLnTx/>
              <a:uFillTx/>
            </a:endParaRPr>
          </a:p>
        </p:txBody>
      </p:sp>
      <p:sp>
        <p:nvSpPr>
          <p:cNvPr id="6" name="TextBox 5">
            <a:extLst>
              <a:ext uri="{FF2B5EF4-FFF2-40B4-BE49-F238E27FC236}">
                <a16:creationId xmlns:a16="http://schemas.microsoft.com/office/drawing/2014/main" id="{063C0255-4DEB-4DE5-A680-524525E51B22}"/>
              </a:ext>
            </a:extLst>
          </p:cNvPr>
          <p:cNvSpPr txBox="1"/>
          <p:nvPr/>
        </p:nvSpPr>
        <p:spPr>
          <a:xfrm>
            <a:off x="599156" y="2161603"/>
            <a:ext cx="8516622" cy="83099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Байгууллагын нэр: Төгсөлтийн дараах эмнэл зүйн сургалтын үнэлгээний байгууллага</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Англиар: </a:t>
            </a:r>
            <a:r>
              <a:rPr kumimoji="0" lang="en-US" sz="16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Japan council for Evaluation of Postgraduate Clinical Training</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Товчилсон нэр: </a:t>
            </a:r>
            <a:r>
              <a:rPr kumimoji="0" lang="en-US" sz="16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JCEP</a:t>
            </a:r>
          </a:p>
        </p:txBody>
      </p:sp>
      <p:sp>
        <p:nvSpPr>
          <p:cNvPr id="4" name="TextBox 3">
            <a:extLst>
              <a:ext uri="{FF2B5EF4-FFF2-40B4-BE49-F238E27FC236}">
                <a16:creationId xmlns:a16="http://schemas.microsoft.com/office/drawing/2014/main" id="{DD4525D3-02F5-4C4C-AACF-7280E491EC83}"/>
              </a:ext>
            </a:extLst>
          </p:cNvPr>
          <p:cNvSpPr txBox="1"/>
          <p:nvPr/>
        </p:nvSpPr>
        <p:spPr>
          <a:xfrm>
            <a:off x="4066822" y="1303842"/>
            <a:ext cx="5077178" cy="584775"/>
          </a:xfrm>
          <a:prstGeom prst="rect">
            <a:avLst/>
          </a:prstGeom>
          <a:solidFill>
            <a:schemeClr val="accent5">
              <a:lumMod val="40000"/>
              <a:lumOff val="6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Эмнэлзүйн</a:t>
            </a:r>
            <a:r>
              <a:rPr kumimoji="0" lang="mn-MN" sz="1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эмнэлгийн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хөндлөнгийн үнэлгээний байгууллага</a:t>
            </a:r>
            <a:endPar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01BF8D-4949-47AD-B3BC-70D06DB8FA0B}"/>
              </a:ext>
            </a:extLst>
          </p:cNvPr>
          <p:cNvSpPr txBox="1"/>
          <p:nvPr/>
        </p:nvSpPr>
        <p:spPr>
          <a:xfrm>
            <a:off x="5163822" y="3880576"/>
            <a:ext cx="3657600" cy="646331"/>
          </a:xfrm>
          <a:prstGeom prst="rect">
            <a:avLst/>
          </a:prstGeom>
          <a:solidFill>
            <a:schemeClr val="bg1"/>
          </a:solidFill>
        </p:spPr>
        <p:txBody>
          <a:bodyPr vert="horz"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Хаяг: 102-0083 Токио хот Чиёода дүүрэг</a:t>
            </a:r>
            <a:r>
              <a:rPr kumimoji="0" lang="en-US" sz="12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a:t>
            </a:r>
            <a:r>
              <a:rPr kumimoji="0" lang="mn-MN" sz="12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Коүжи мачи 3-3-8</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Утас: 03-5212-2444                  Факс: 03-5212-2445  </a:t>
            </a:r>
            <a:endParaRPr kumimoji="0" lang="en-US" sz="12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36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0891405-6435-7917-5F32-65DF38E81C09}"/>
              </a:ext>
            </a:extLst>
          </p:cNvPr>
          <p:cNvSpPr>
            <a:spLocks noGrp="1"/>
          </p:cNvSpPr>
          <p:nvPr>
            <p:ph type="body" idx="1"/>
          </p:nvPr>
        </p:nvSpPr>
        <p:spPr/>
        <p:txBody>
          <a:bodyPr/>
          <a:lstStyle/>
          <a:p>
            <a:endParaRPr kumimoji="1" lang="ja-JP" altLang="en-US"/>
          </a:p>
        </p:txBody>
      </p:sp>
      <p:pic>
        <p:nvPicPr>
          <p:cNvPr id="17" name="図 16" descr="ダイアグラム が含まれている画像&#10;&#10;自動的に生成された説明">
            <a:extLst>
              <a:ext uri="{FF2B5EF4-FFF2-40B4-BE49-F238E27FC236}">
                <a16:creationId xmlns:a16="http://schemas.microsoft.com/office/drawing/2014/main" id="{A2DF2293-78FE-F0C0-3E05-A0248988893F}"/>
              </a:ext>
            </a:extLst>
          </p:cNvPr>
          <p:cNvPicPr>
            <a:picLocks noChangeAspect="1"/>
          </p:cNvPicPr>
          <p:nvPr/>
        </p:nvPicPr>
        <p:blipFill>
          <a:blip r:embed="rId2">
            <a:extLst>
              <a:ext uri="{28A0092B-C50C-407E-A947-70E740481C1C}">
                <a14:useLocalDpi xmlns:a14="http://schemas.microsoft.com/office/drawing/2010/main" val="0"/>
              </a:ext>
            </a:extLst>
          </a:blip>
          <a:srcRect l="833" t="3783" r="1666"/>
          <a:stretch/>
        </p:blipFill>
        <p:spPr>
          <a:xfrm>
            <a:off x="0" y="533400"/>
            <a:ext cx="9144000" cy="5606140"/>
          </a:xfrm>
          <a:prstGeom prst="rect">
            <a:avLst/>
          </a:prstGeom>
        </p:spPr>
      </p:pic>
      <p:sp>
        <p:nvSpPr>
          <p:cNvPr id="2" name="TextBox 1">
            <a:extLst>
              <a:ext uri="{FF2B5EF4-FFF2-40B4-BE49-F238E27FC236}">
                <a16:creationId xmlns:a16="http://schemas.microsoft.com/office/drawing/2014/main" id="{33CAE04A-0E96-4275-94DF-8491C865FD2E}"/>
              </a:ext>
            </a:extLst>
          </p:cNvPr>
          <p:cNvSpPr txBox="1"/>
          <p:nvPr/>
        </p:nvSpPr>
        <p:spPr>
          <a:xfrm>
            <a:off x="838200" y="838200"/>
            <a:ext cx="3657600" cy="46166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400" b="1"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Үнэлгээний</a:t>
            </a:r>
            <a:r>
              <a:rPr kumimoji="0" lang="mn-MN" sz="24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 арга, бүтэц</a:t>
            </a:r>
            <a:endParaRPr kumimoji="0" lang="en-US" sz="24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B5A8C1B-9D79-4F22-A331-C4357E0461AC}"/>
              </a:ext>
            </a:extLst>
          </p:cNvPr>
          <p:cNvSpPr txBox="1"/>
          <p:nvPr/>
        </p:nvSpPr>
        <p:spPr>
          <a:xfrm>
            <a:off x="838200" y="1373832"/>
            <a:ext cx="2526632" cy="461665"/>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2400" b="0"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Үнэлгээний хүрээ</a:t>
            </a:r>
            <a:endParaRPr kumimoji="0" lang="en-US" sz="2400" b="0"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64828F6-C28C-49E5-82F5-AD9D43517A84}"/>
              </a:ext>
            </a:extLst>
          </p:cNvPr>
          <p:cNvSpPr txBox="1"/>
          <p:nvPr/>
        </p:nvSpPr>
        <p:spPr>
          <a:xfrm>
            <a:off x="3581400" y="1412280"/>
            <a:ext cx="4267200" cy="523220"/>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Асуулгын хуудсаарх </a:t>
            </a:r>
            <a:r>
              <a:rPr kumimoji="0" lang="mn-MN" sz="1400" b="0" i="0" u="none" strike="noStrike" kern="0" cap="none" spc="0" normalizeH="0" baseline="0" noProof="0" dirty="0">
                <a:ln>
                  <a:noFill/>
                </a:ln>
                <a:solidFill>
                  <a:srgbClr val="4F81BD">
                    <a:lumMod val="60000"/>
                    <a:lumOff val="40000"/>
                  </a:srgbClr>
                </a:solidFill>
                <a:effectLst/>
                <a:uLnTx/>
                <a:uFillTx/>
                <a:latin typeface="Times New Roman" panose="02020603050405020304" pitchFamily="18" charset="0"/>
                <a:cs typeface="Times New Roman" panose="02020603050405020304" pitchFamily="18" charset="0"/>
              </a:rPr>
              <a:t>судалгааны дараа </a:t>
            </a:r>
            <a:r>
              <a:rPr kumimoji="0" lang="mn-MN" sz="14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ярилцлагын аргаар судалгаа </a:t>
            </a:r>
            <a:r>
              <a:rPr kumimoji="0" lang="mn-MN" sz="1400" b="0" i="0" u="none" strike="noStrike" kern="0" cap="none" spc="0" normalizeH="0" baseline="0" noProof="0" dirty="0">
                <a:ln>
                  <a:noFill/>
                </a:ln>
                <a:solidFill>
                  <a:srgbClr val="4F81BD">
                    <a:lumMod val="60000"/>
                    <a:lumOff val="40000"/>
                  </a:srgbClr>
                </a:solidFill>
                <a:effectLst/>
                <a:uLnTx/>
                <a:uFillTx/>
                <a:latin typeface="Times New Roman" panose="02020603050405020304" pitchFamily="18" charset="0"/>
                <a:cs typeface="Times New Roman" panose="02020603050405020304" pitchFamily="18" charset="0"/>
              </a:rPr>
              <a:t>явуулна </a:t>
            </a:r>
            <a:endParaRPr kumimoji="0" lang="en-US" sz="1400" b="0" i="0" u="none" strike="noStrike" kern="0" cap="none" spc="0" normalizeH="0" baseline="0" noProof="0" dirty="0">
              <a:ln>
                <a:noFill/>
              </a:ln>
              <a:solidFill>
                <a:srgbClr val="4F81BD">
                  <a:lumMod val="60000"/>
                  <a:lumOff val="40000"/>
                </a:srgbClr>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58FBC7-4056-45B4-BB08-D0F57BA3A5F4}"/>
              </a:ext>
            </a:extLst>
          </p:cNvPr>
          <p:cNvSpPr txBox="1"/>
          <p:nvPr/>
        </p:nvSpPr>
        <p:spPr>
          <a:xfrm>
            <a:off x="685800" y="1835497"/>
            <a:ext cx="2526632" cy="738664"/>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Зорилтод хүрэх боломжтой сургалтын хөтөлбөр байж чадаж байна уу</a:t>
            </a:r>
            <a:endParaRPr kumimoji="0" lang="en-US" sz="14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377DDF2-3A2C-4E98-BA19-B6F2E9E316FA}"/>
              </a:ext>
            </a:extLst>
          </p:cNvPr>
          <p:cNvSpPr txBox="1"/>
          <p:nvPr/>
        </p:nvSpPr>
        <p:spPr>
          <a:xfrm>
            <a:off x="1110916" y="2692510"/>
            <a:ext cx="1676400" cy="400110"/>
          </a:xfrm>
          <a:prstGeom prst="rect">
            <a:avLst/>
          </a:prstGeom>
          <a:solidFill>
            <a:srgbClr val="00B050"/>
          </a:solidFill>
        </p:spPr>
        <p:txBody>
          <a:bodyPr wrap="square" rtlCol="0">
            <a:spAutoFit/>
          </a:bodyP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mn-MN"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Асуулгын хуудсаарх судалгаа</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A084D2-4034-4815-9040-F40DE91CE627}"/>
              </a:ext>
            </a:extLst>
          </p:cNvPr>
          <p:cNvSpPr txBox="1"/>
          <p:nvPr/>
        </p:nvSpPr>
        <p:spPr>
          <a:xfrm>
            <a:off x="381000" y="3185824"/>
            <a:ext cx="2101516" cy="307777"/>
          </a:xfrm>
          <a:prstGeom prst="rect">
            <a:avLst/>
          </a:prstGeom>
          <a:solidFill>
            <a:schemeClr val="accent3">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Асуулгын хуудас бөглөх</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4D1460A-A6C6-40BF-AA13-C250AEF620B9}"/>
              </a:ext>
            </a:extLst>
          </p:cNvPr>
          <p:cNvSpPr txBox="1"/>
          <p:nvPr/>
        </p:nvSpPr>
        <p:spPr>
          <a:xfrm>
            <a:off x="737937" y="3458072"/>
            <a:ext cx="1744579" cy="381323"/>
          </a:xfrm>
          <a:prstGeom prst="rect">
            <a:avLst/>
          </a:prstGeom>
          <a:solidFill>
            <a:schemeClr val="accent3">
              <a:lumMod val="20000"/>
              <a:lumOff val="80000"/>
            </a:schemeClr>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3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Клиник сургалтын асуулгын хуудас</a:t>
            </a:r>
            <a:endParaRPr kumimoji="0" lang="en-US" sz="13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F7973D6-9EF6-4388-813F-A83C4E645E45}"/>
              </a:ext>
            </a:extLst>
          </p:cNvPr>
          <p:cNvSpPr txBox="1"/>
          <p:nvPr/>
        </p:nvSpPr>
        <p:spPr>
          <a:xfrm>
            <a:off x="737937" y="3791269"/>
            <a:ext cx="1744579" cy="378245"/>
          </a:xfrm>
          <a:prstGeom prst="rect">
            <a:avLst/>
          </a:prstGeom>
          <a:solidFill>
            <a:schemeClr val="accent3">
              <a:lumMod val="20000"/>
              <a:lumOff val="80000"/>
            </a:schemeClr>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en-US" sz="13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JCEP</a:t>
            </a:r>
            <a:r>
              <a:rPr kumimoji="0" lang="mn-MN" sz="13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үнэлгээний судалгааны хуудас</a:t>
            </a:r>
            <a:endParaRPr kumimoji="0" lang="en-US" sz="13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15CEA8A-0AA3-4AFD-B851-D544BF6BEE1C}"/>
              </a:ext>
            </a:extLst>
          </p:cNvPr>
          <p:cNvSpPr txBox="1"/>
          <p:nvPr/>
        </p:nvSpPr>
        <p:spPr>
          <a:xfrm>
            <a:off x="3809030" y="2707561"/>
            <a:ext cx="1744579" cy="504305"/>
          </a:xfrm>
          <a:prstGeom prst="rect">
            <a:avLst/>
          </a:prstGeom>
          <a:solidFill>
            <a:schemeClr val="accent3">
              <a:lumMod val="20000"/>
              <a:lumOff val="80000"/>
            </a:schemeClr>
          </a:solidFill>
          <a:ln>
            <a:solidFill>
              <a:srgbClr val="0070C0"/>
            </a:solidFill>
          </a:ln>
        </p:spPr>
        <p:txBody>
          <a:bodyPr wrap="square" rtlCol="0">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JCEP</a:t>
            </a:r>
            <a:r>
              <a:rPr kumimoji="0" lang="mn-MN" sz="1200" b="0"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үнэлгээний судалгааны хуудас</a:t>
            </a:r>
          </a:p>
          <a:p>
            <a:pPr marL="0" marR="0" lvl="0" indent="0" defTabSz="914400" eaLnBrk="1" fontAlgn="auto" latinLnBrk="0" hangingPunct="1">
              <a:lnSpc>
                <a:spcPts val="11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JCEP </a:t>
            </a:r>
            <a:r>
              <a:rPr kumimoji="0" lang="mn-MN" sz="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үнэлгээний жишиг: стандарт</a:t>
            </a:r>
            <a:endParaRPr kumimoji="0" lang="en-US" sz="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50594808-5DE3-4968-9CE7-8E6638A4BD3B}"/>
              </a:ext>
            </a:extLst>
          </p:cNvPr>
          <p:cNvSpPr txBox="1"/>
          <p:nvPr/>
        </p:nvSpPr>
        <p:spPr>
          <a:xfrm>
            <a:off x="401053" y="4346506"/>
            <a:ext cx="2330116" cy="759632"/>
          </a:xfrm>
          <a:prstGeom prst="rect">
            <a:avLst/>
          </a:prstGeom>
          <a:solidFill>
            <a:srgbClr val="D1DFB3">
              <a:alpha val="84706"/>
            </a:srgbClr>
          </a:solidFill>
        </p:spPr>
        <p:txBody>
          <a:bodyPr wrap="square" rtlCol="0">
            <a:sp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Шалгах материалуудыг бүрдүүлнэ.</a:t>
            </a:r>
          </a:p>
          <a:p>
            <a:pPr marL="285750" marR="0" lvl="0" indent="-2857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a:t>
            </a:r>
          </a:p>
          <a:p>
            <a:pPr marL="285750" marR="0" lvl="0" indent="-2857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Дүрэм, материалууд</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6CFB198-A63B-469A-A02C-3073DFA91960}"/>
              </a:ext>
            </a:extLst>
          </p:cNvPr>
          <p:cNvSpPr txBox="1"/>
          <p:nvPr/>
        </p:nvSpPr>
        <p:spPr>
          <a:xfrm>
            <a:off x="376990" y="5226585"/>
            <a:ext cx="2410326" cy="426207"/>
          </a:xfrm>
          <a:prstGeom prst="rect">
            <a:avLst/>
          </a:prstGeom>
          <a:solidFill>
            <a:srgbClr val="D1DFB3">
              <a:alpha val="84706"/>
            </a:srgbClr>
          </a:solidFill>
        </p:spPr>
        <p:txBody>
          <a:bodyPr wrap="square" rtlCol="0">
            <a:sp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Ярилцлагаарх судалгааг хэрэгжүүлэх хуваарь гаргах</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72B0DD9-C833-4DA6-8A16-951981549467}"/>
              </a:ext>
            </a:extLst>
          </p:cNvPr>
          <p:cNvSpPr txBox="1"/>
          <p:nvPr/>
        </p:nvSpPr>
        <p:spPr>
          <a:xfrm>
            <a:off x="3364832" y="1970658"/>
            <a:ext cx="2743200" cy="737510"/>
          </a:xfrm>
          <a:prstGeom prst="rect">
            <a:avLst/>
          </a:prstGeom>
          <a:solidFill>
            <a:schemeClr val="bg1"/>
          </a:solidFill>
        </p:spPr>
        <p:txBody>
          <a:bodyPr wrap="square" rtlCol="0">
            <a:spAutoFit/>
          </a:bodyP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en-US" sz="1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JCEP </a:t>
            </a:r>
            <a:r>
              <a:rPr kumimoji="0" lang="mn-MN" sz="1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үнэлгээний судалгааны хуудас”-тай адил агуулгыг асуулгын хуудасаарх судалгаан дээр өөрийгөө үнэлж, </a:t>
            </a:r>
            <a:r>
              <a:rPr kumimoji="0" lang="en-US" sz="1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mn-MN" sz="1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ярилцлагаарх судалгаан дээр судалгааны ажилтан үнэлнэ. </a:t>
            </a:r>
            <a:endParaRPr kumimoji="0" lang="en-US" sz="12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3B6459D-00B4-4150-AD8A-903528E29E69}"/>
              </a:ext>
            </a:extLst>
          </p:cNvPr>
          <p:cNvSpPr txBox="1"/>
          <p:nvPr/>
        </p:nvSpPr>
        <p:spPr>
          <a:xfrm>
            <a:off x="6324600" y="1920033"/>
            <a:ext cx="2526632" cy="669414"/>
          </a:xfrm>
          <a:prstGeom prst="rect">
            <a:avLst/>
          </a:prstGeom>
          <a:solidFill>
            <a:schemeClr val="bg1"/>
          </a:solidFill>
        </p:spPr>
        <p:txBody>
          <a:bodyPr wrap="square" rtlCol="0">
            <a:spAutoFit/>
          </a:bodyPr>
          <a:lstStyle/>
          <a:p>
            <a:pPr marL="0" marR="0" lvl="0" indent="0" algn="ctr" defTabSz="914400" eaLnBrk="1" fontAlgn="auto" latinLnBrk="0" hangingPunct="1">
              <a:lnSpc>
                <a:spcPts val="1500"/>
              </a:lnSpc>
              <a:spcBef>
                <a:spcPts val="0"/>
              </a:spcBef>
              <a:spcAft>
                <a:spcPts val="0"/>
              </a:spcAft>
              <a:buClrTx/>
              <a:buSzTx/>
              <a:buFontTx/>
              <a:buNone/>
              <a:tabLst/>
              <a:defRPr/>
            </a:pPr>
            <a:r>
              <a:rPr kumimoji="0" lang="mn-MN" sz="1400" b="0" i="0" u="none" strike="noStrike" kern="0" cap="none" spc="0" normalizeH="0" baseline="0" noProof="0" dirty="0" err="1">
                <a:ln>
                  <a:noFill/>
                </a:ln>
                <a:solidFill>
                  <a:srgbClr val="00B0F0"/>
                </a:solidFill>
                <a:effectLst/>
                <a:uLnTx/>
                <a:uFillTx/>
                <a:latin typeface="Times New Roman" panose="02020603050405020304" pitchFamily="18" charset="0"/>
                <a:cs typeface="Times New Roman" panose="02020603050405020304" pitchFamily="18" charset="0"/>
              </a:rPr>
              <a:t>Эмнэлзүйн</a:t>
            </a:r>
            <a:r>
              <a:rPr kumimoji="0" lang="mn-MN" sz="14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rPr>
              <a:t> сургалт нь сургалтын хөтөлбөрийн дагуу хэрэгжиж байна уу</a:t>
            </a:r>
            <a:endParaRPr kumimoji="0" lang="en-US" sz="1400" b="0" i="0" u="none" strike="noStrike" kern="0" cap="none" spc="0" normalizeH="0" baseline="0" noProof="0" dirty="0">
              <a:ln>
                <a:noFill/>
              </a:ln>
              <a:solidFill>
                <a:srgbClr val="00B0F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AF975AA-3E6C-4420-95E7-65937BE15E9E}"/>
              </a:ext>
            </a:extLst>
          </p:cNvPr>
          <p:cNvSpPr txBox="1"/>
          <p:nvPr/>
        </p:nvSpPr>
        <p:spPr>
          <a:xfrm>
            <a:off x="6552230" y="2711572"/>
            <a:ext cx="2133600" cy="307777"/>
          </a:xfrm>
          <a:prstGeom prst="rect">
            <a:avLst/>
          </a:prstGeom>
          <a:solidFill>
            <a:schemeClr val="tx2">
              <a:lumMod val="60000"/>
              <a:lumOff val="4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Ярилцлагаарх судалгаа</a:t>
            </a:r>
            <a:endParaRPr kumimoji="0" lang="en-US"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E87BD63-C477-46BE-9ECB-D07E10D226FC}"/>
              </a:ext>
            </a:extLst>
          </p:cNvPr>
          <p:cNvSpPr txBox="1"/>
          <p:nvPr/>
        </p:nvSpPr>
        <p:spPr>
          <a:xfrm>
            <a:off x="6192669" y="3068557"/>
            <a:ext cx="2798932" cy="523220"/>
          </a:xfrm>
          <a:prstGeom prst="rect">
            <a:avLst/>
          </a:prstGeom>
          <a:solidFill>
            <a:schemeClr val="tx2">
              <a:lumMod val="60000"/>
              <a:lumOff val="4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 өдөрт хэрэгжүүлэх ярилцлагыг 3 судалгааны ажилтан</a:t>
            </a:r>
            <a:endParaRPr kumimoji="0" lang="en-US" sz="1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6FEBE33-FE42-4BA2-9BAB-82B7D9F7D1E1}"/>
              </a:ext>
            </a:extLst>
          </p:cNvPr>
          <p:cNvSpPr txBox="1"/>
          <p:nvPr/>
        </p:nvSpPr>
        <p:spPr>
          <a:xfrm>
            <a:off x="6108032" y="3714342"/>
            <a:ext cx="2835027" cy="375231"/>
          </a:xfrm>
          <a:prstGeom prst="rect">
            <a:avLst/>
          </a:prstGeom>
          <a:solidFill>
            <a:srgbClr val="07CEE9"/>
          </a:solidFill>
        </p:spPr>
        <p:txBody>
          <a:bodyPr wrap="square" rtlCol="0">
            <a:spAutoFit/>
          </a:bodyPr>
          <a:lstStyle/>
          <a:p>
            <a:pPr marL="0" marR="0" lvl="0" indent="0" algn="ctr" defTabSz="914400" eaLnBrk="1" fontAlgn="auto" latinLnBrk="0" hangingPunct="1">
              <a:lnSpc>
                <a:spcPts val="11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JCEP</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үнэлгээний агуулгатай ижил зүйлсээр судалгаа, үнэлгээ хийх</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B27F27F6-8B99-4C7E-9B51-3E6AAF4B5961}"/>
              </a:ext>
            </a:extLst>
          </p:cNvPr>
          <p:cNvSpPr txBox="1"/>
          <p:nvPr/>
        </p:nvSpPr>
        <p:spPr>
          <a:xfrm>
            <a:off x="6119712" y="4113367"/>
            <a:ext cx="2033688" cy="1503745"/>
          </a:xfrm>
          <a:prstGeom prst="rect">
            <a:avLst/>
          </a:prstGeom>
          <a:solidFill>
            <a:srgbClr val="07CEE9"/>
          </a:solidFill>
        </p:spPr>
        <p:txBody>
          <a:bodyPr wrap="square" rtlCol="0">
            <a:spAutoFit/>
          </a:bodyPr>
          <a:lstStyle/>
          <a:p>
            <a:pPr marL="0" marR="0" lvl="0" indent="0" algn="l"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Удирдлагатай хамтарсан ярилцлага</a:t>
            </a:r>
          </a:p>
          <a:p>
            <a:pPr marL="0" marR="0" lvl="0" indent="0" algn="l"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Тэмдэглэл, материалуудыг судлах</a:t>
            </a:r>
          </a:p>
          <a:p>
            <a:pPr marL="0" marR="0" lvl="0" indent="0" algn="l"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Тоног төхөөрөмж,  орчныг шалгах</a:t>
            </a:r>
          </a:p>
          <a:p>
            <a:pPr marL="0" marR="0" lvl="0" indent="0" algn="l"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байдлыг дүгнэх</a:t>
            </a:r>
          </a:p>
          <a:p>
            <a:pPr marL="0" marR="0" lvl="0" indent="0" algn="l"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 багш эмч, зааварлагч нартай уулзаж ярилцах</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69FB886-5689-4E1F-A6EC-EADE0A1E686A}"/>
              </a:ext>
            </a:extLst>
          </p:cNvPr>
          <p:cNvSpPr txBox="1"/>
          <p:nvPr/>
        </p:nvSpPr>
        <p:spPr>
          <a:xfrm>
            <a:off x="5604628" y="761162"/>
            <a:ext cx="3419057" cy="375231"/>
          </a:xfrm>
          <a:prstGeom prst="rect">
            <a:avLst/>
          </a:prstGeom>
          <a:solidFill>
            <a:schemeClr val="bg1"/>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Судалгааны хуудсыг бүрэн эхээр нь </a:t>
            </a:r>
            <a:r>
              <a:rPr kumimoji="0" lang="en-US"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JCEP </a:t>
            </a: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цахим</a:t>
            </a:r>
          </a:p>
          <a:p>
            <a:pPr marL="0" marR="0" lvl="0" indent="0"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хуудаснаас харах боломжтой:</a:t>
            </a:r>
            <a:endParaRPr kumimoji="0" lang="en-US"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A99E05B-8F5E-4F0C-9796-CD37ED9621BC}"/>
              </a:ext>
            </a:extLst>
          </p:cNvPr>
          <p:cNvSpPr txBox="1"/>
          <p:nvPr/>
        </p:nvSpPr>
        <p:spPr>
          <a:xfrm>
            <a:off x="5362952" y="4000635"/>
            <a:ext cx="532170" cy="234167"/>
          </a:xfrm>
          <a:prstGeom prst="rect">
            <a:avLst/>
          </a:prstGeom>
          <a:solidFill>
            <a:schemeClr val="bg1"/>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Адил</a:t>
            </a:r>
            <a:endParaRPr kumimoji="0" lang="en-US"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784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60891405-6435-7917-5F32-65DF38E81C09}"/>
              </a:ext>
            </a:extLst>
          </p:cNvPr>
          <p:cNvSpPr>
            <a:spLocks noGrp="1"/>
          </p:cNvSpPr>
          <p:nvPr>
            <p:ph type="body" idx="1"/>
          </p:nvPr>
        </p:nvSpPr>
        <p:spPr/>
        <p:txBody>
          <a:bodyPr/>
          <a:lstStyle/>
          <a:p>
            <a:endParaRPr kumimoji="1" lang="ja-JP" altLang="en-US"/>
          </a:p>
        </p:txBody>
      </p:sp>
      <p:pic>
        <p:nvPicPr>
          <p:cNvPr id="19" name="図 18" descr="グラフィカル ユーザー インターフェイス, テキスト&#10;&#10;自動的に生成された説明">
            <a:extLst>
              <a:ext uri="{FF2B5EF4-FFF2-40B4-BE49-F238E27FC236}">
                <a16:creationId xmlns:a16="http://schemas.microsoft.com/office/drawing/2014/main" id="{D711534B-1A02-6258-169F-15EA39EFC424}"/>
              </a:ext>
            </a:extLst>
          </p:cNvPr>
          <p:cNvPicPr>
            <a:picLocks noChangeAspect="1"/>
          </p:cNvPicPr>
          <p:nvPr/>
        </p:nvPicPr>
        <p:blipFill>
          <a:blip r:embed="rId2">
            <a:extLst>
              <a:ext uri="{28A0092B-C50C-407E-A947-70E740481C1C}">
                <a14:useLocalDpi xmlns:a14="http://schemas.microsoft.com/office/drawing/2010/main" val="0"/>
              </a:ext>
            </a:extLst>
          </a:blip>
          <a:srcRect t="3935"/>
          <a:stretch/>
        </p:blipFill>
        <p:spPr>
          <a:xfrm>
            <a:off x="0" y="685799"/>
            <a:ext cx="9144000" cy="5277157"/>
          </a:xfrm>
          <a:prstGeom prst="rect">
            <a:avLst/>
          </a:prstGeom>
        </p:spPr>
      </p:pic>
      <p:sp>
        <p:nvSpPr>
          <p:cNvPr id="4" name="TextBox 3">
            <a:extLst>
              <a:ext uri="{FF2B5EF4-FFF2-40B4-BE49-F238E27FC236}">
                <a16:creationId xmlns:a16="http://schemas.microsoft.com/office/drawing/2014/main" id="{8A1EBFDB-AC3E-4431-A91E-74BAF47C70F6}"/>
              </a:ext>
            </a:extLst>
          </p:cNvPr>
          <p:cNvSpPr txBox="1"/>
          <p:nvPr/>
        </p:nvSpPr>
        <p:spPr>
          <a:xfrm>
            <a:off x="5562600" y="862960"/>
            <a:ext cx="3419057" cy="375231"/>
          </a:xfrm>
          <a:prstGeom prst="rect">
            <a:avLst/>
          </a:prstGeom>
          <a:solidFill>
            <a:schemeClr val="bg1"/>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Судалгааны хуудсыг бүрэн эхээр нь </a:t>
            </a:r>
            <a:r>
              <a:rPr kumimoji="0" lang="en-US"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JCEP </a:t>
            </a: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цахим</a:t>
            </a:r>
          </a:p>
          <a:p>
            <a:pPr marL="0" marR="0" lvl="0" indent="0" defTabSz="914400" eaLnBrk="1" fontAlgn="auto" latinLnBrk="0" hangingPunct="1">
              <a:lnSpc>
                <a:spcPts val="1100"/>
              </a:lnSpc>
              <a:spcBef>
                <a:spcPts val="0"/>
              </a:spcBef>
              <a:spcAft>
                <a:spcPts val="0"/>
              </a:spcAft>
              <a:buClrTx/>
              <a:buSzTx/>
              <a:buFontTx/>
              <a:buNone/>
              <a:tabLst/>
              <a:defRPr/>
            </a:pPr>
            <a:r>
              <a:rPr kumimoji="0" lang="mn-MN"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хуудаснаас харах боломжтой:</a:t>
            </a:r>
            <a:endParaRPr kumimoji="0" lang="en-US" sz="1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76F7557-6F89-45B2-BD77-ED1F634E44F2}"/>
              </a:ext>
            </a:extLst>
          </p:cNvPr>
          <p:cNvSpPr txBox="1"/>
          <p:nvPr/>
        </p:nvSpPr>
        <p:spPr>
          <a:xfrm>
            <a:off x="0" y="838897"/>
            <a:ext cx="959486" cy="592470"/>
          </a:xfrm>
          <a:prstGeom prst="rect">
            <a:avLst/>
          </a:prstGeom>
          <a:solidFill>
            <a:srgbClr val="00B050"/>
          </a:solidFill>
        </p:spPr>
        <p:txBody>
          <a:bodyPr wrap="square" rtlCol="0">
            <a:sp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mn-MN"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Асууулгын хуудсаарх судалгаа</a:t>
            </a:r>
            <a:endParaRPr kumimoji="0" lang="en-US" sz="1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AB99DA3-BDAF-49A1-B90C-EBBF5C1971CA}"/>
              </a:ext>
            </a:extLst>
          </p:cNvPr>
          <p:cNvSpPr txBox="1"/>
          <p:nvPr/>
        </p:nvSpPr>
        <p:spPr>
          <a:xfrm>
            <a:off x="0" y="1415352"/>
            <a:ext cx="9144000" cy="523220"/>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n-MN" sz="1600" dirty="0" err="1">
                <a:solidFill>
                  <a:srgbClr val="1F497D"/>
                </a:solidFill>
                <a:latin typeface="Times New Roman" panose="02020603050405020304" pitchFamily="18" charset="0"/>
                <a:cs typeface="Times New Roman" panose="02020603050405020304" pitchFamily="18" charset="0"/>
              </a:rPr>
              <a:t>Эмнэлзүйн</a:t>
            </a:r>
            <a:r>
              <a:rPr kumimoji="0" lang="mn-MN" sz="1600" b="0"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 сургалтын судалгааны хуудас</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rPr>
              <a:t>1 </a:t>
            </a:r>
            <a:r>
              <a:rPr kumimoji="0" lang="mn-MN"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rPr>
              <a:t>жил </a:t>
            </a:r>
            <a:r>
              <a:rPr kumimoji="0" lang="en-US"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rPr>
              <a:t>дараалсан 12 сар</a:t>
            </a:r>
            <a:r>
              <a:rPr kumimoji="0" lang="en-US"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rPr>
              <a:t>-ийн мэдээ, сүүлийн үеийн тодорхой цаг үеийн мэдээ, төгсөгчдийн мэдээ</a:t>
            </a:r>
            <a:endParaRPr kumimoji="0" lang="en-US" sz="1200" b="0" i="0" u="none" strike="noStrike" kern="0" cap="none" spc="0" normalizeH="0" baseline="0" noProof="0" dirty="0">
              <a:ln>
                <a:noFill/>
              </a:ln>
              <a:solidFill>
                <a:srgbClr val="EEECE1">
                  <a:lumMod val="50000"/>
                </a:srgbClr>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7F98F9A-60FB-477F-A18D-B0EF6CDBAFA2}"/>
              </a:ext>
            </a:extLst>
          </p:cNvPr>
          <p:cNvSpPr txBox="1"/>
          <p:nvPr/>
        </p:nvSpPr>
        <p:spPr>
          <a:xfrm>
            <a:off x="2642937" y="1930561"/>
            <a:ext cx="6338720" cy="45940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Үндсэн мэдээлэл: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Удирдлага, хэвтэн эмчлүүлэх орны тоо</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lang="mn-MN" sz="1200" dirty="0">
                <a:solidFill>
                  <a:prstClr val="black"/>
                </a:solidFill>
                <a:latin typeface="Times New Roman" panose="02020603050405020304" pitchFamily="18" charset="0"/>
                <a:cs typeface="Times New Roman" panose="02020603050405020304" pitchFamily="18" charset="0"/>
              </a:rPr>
              <a:t>Эмнэл зүйн </a:t>
            </a: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сургалтын</a:t>
            </a: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тогтоосон ангилал, бүтэц зохион байгуулалт:</a:t>
            </a:r>
            <a:r>
              <a:rPr kumimoji="0" lang="mn-MN"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Хамтын ажиллагаа, үзэл баримтлал, үндсэн чиглэл, оролцоо болон функцийг тодорхой заах, сургалтын хяналтын хороо, чиглүүлэх бүтэц, суралцагч эмчийн эмнэлгийн тусламж үйлчилгээний ажлыг шалгах бүтэц зохион байгуулалт, суралцагч эмчийн оролцдог хороо, хөтөлбөрийн хамтрагч байгууллага, сургалтын хөтөлбөр, чиглүүлэг сургалт </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Эмчийн тоо, өвчтөний тоо: </a:t>
            </a:r>
            <a:r>
              <a:rPr kumimoji="0" lang="mn-MN" sz="105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rPr>
              <a:t>Мэргэшил бүрээрх эмчийн тоо, өвчтөний тоо, </a:t>
            </a:r>
            <a:r>
              <a:rPr kumimoji="0" lang="en-US" sz="105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rPr>
              <a:t>ICD</a:t>
            </a:r>
            <a:r>
              <a:rPr kumimoji="0" lang="mn-MN" sz="1050" b="0" i="0" u="none" strike="noStrike" kern="0" cap="none" spc="0" normalizeH="0" baseline="0" noProof="0" dirty="0">
                <a:ln>
                  <a:noFill/>
                </a:ln>
                <a:solidFill>
                  <a:srgbClr val="1F497D"/>
                </a:solidFill>
                <a:effectLst/>
                <a:uLnTx/>
                <a:uFillTx/>
                <a:latin typeface="Times New Roman" panose="02020603050405020304" pitchFamily="18" charset="0"/>
                <a:ea typeface="+mn-ea"/>
                <a:cs typeface="Times New Roman" panose="02020603050405020304" pitchFamily="18" charset="0"/>
              </a:rPr>
              <a:t> өвчин бүрээрх өвчтөний тоо</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Ажилтнуудын байдал: </a:t>
            </a:r>
            <a:r>
              <a:rPr kumimoji="0" lang="mn-MN" sz="120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Мэргэжил бүрээрх ажилтны тоо, мэргэшсэн эмчийн тоо</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Хөдөлмөрийн цагийн байдал</a:t>
            </a:r>
            <a:r>
              <a:rPr kumimoji="0" lang="mn-MN" sz="1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Эмнэлгийн бие даасан байдал, суралцагч эмчийн ажлын цаг</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Суралцагч эмчийн нөхцөл байдал болон ажиллах орчны байдал: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Шалгаруулалт, элсүүлэх, дүрэм журам, ажлаас чөлөөлөх тушаал, сургалтын тэмдэглэл, клиник сургалт дүүргэсэн тодорхойлолт, сургалтын дараах эргэх холбоо, эрүүл мэндийн хяналт, цалин хөлс, хэвлэл, сургалтын хэрэглэл, тоног төхөөрөмж, эмнэлгээс гадуурх сургалтын үйл ажиллагаа, веб орчин</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Эмчилгээний аюулгүй байдал, хяналт: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Хороо, суралцагч эмчийн эмчилгээний тусламж үйлчилгээн дэх алдаа гарсан үеийн шийдвэрлэх бүтэц зохион байгуулалт, өвчтөний зөвлөгөө авах хэсэг, эрүүл мэндийн тусламж үйлчилгээтэй холбоотой халдвар</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Тасгуудын үйл ажиллагаа: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Яаралтай тусламжийн бүтэц зохион байгуулалт, амбулатори, сургалтын хугацаа болон сургалтын гол зохион байгуулалт, сэтгэц судлалын эмнэлгийн үйлчилгээний функц, клиник шинжилгээний тасаг, эмгэг оношилгоо </a:t>
            </a:r>
            <a:r>
              <a:rPr kumimoji="0" lang="en-US"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(CPC)</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 мэс засал, багийн эмчилгээ, эмнэлгийн тусламж үйлчилгээний хяналт, эрүүл мэндийн салбарын шийдэл</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Сургалтын үнэлгээ: </a:t>
            </a:r>
            <a:r>
              <a:rPr kumimoji="0" lang="mn-MN" sz="105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Суралцагч эмчийн үнэлгээ, сургалтын бүтэц зохион байгуулалтын үнэлгээ, сургалт дүүргэсэн байдал, сургалтын дараах зорилтод хүрсэн байдал, эрүүл мэндийн карт хөтлөлтийн тоо</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Сургалтын байгууллагын </a:t>
            </a: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QI</a:t>
            </a:r>
          </a:p>
          <a:p>
            <a:pPr marL="342900" marR="0" lvl="0" indent="-342900" defTabSz="914400" eaLnBrk="1" fontAlgn="auto" latinLnBrk="0" hangingPunct="1">
              <a:lnSpc>
                <a:spcPts val="13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Сургалтын хөтөлбөрийн сургалтын салбар бүрээрх матриц</a:t>
            </a:r>
            <a:r>
              <a:rPr kumimoji="0" lang="mn-MN" sz="1200" b="0" i="0" u="none" strike="noStrike" kern="0" cap="none" spc="0" normalizeH="0" baseline="0" noProof="0" dirty="0">
                <a:ln>
                  <a:noFill/>
                </a:ln>
                <a:solidFill>
                  <a:srgbClr val="4F81BD"/>
                </a:solidFill>
                <a:effectLst/>
                <a:uLnTx/>
                <a:uFillTx/>
                <a:latin typeface="Times New Roman" panose="02020603050405020304" pitchFamily="18" charset="0"/>
                <a:ea typeface="+mn-ea"/>
                <a:cs typeface="Times New Roman" panose="02020603050405020304" pitchFamily="18" charset="0"/>
              </a:rPr>
              <a:t> </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32032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11DAB-1EA2-88E3-265B-238E1F843656}"/>
              </a:ext>
            </a:extLst>
          </p:cNvPr>
          <p:cNvSpPr>
            <a:spLocks noGrp="1"/>
          </p:cNvSpPr>
          <p:nvPr>
            <p:ph type="title"/>
          </p:nvPr>
        </p:nvSpPr>
        <p:spPr>
          <a:xfrm>
            <a:off x="914400" y="227301"/>
            <a:ext cx="3153319" cy="512961"/>
          </a:xfrm>
        </p:spPr>
        <p:txBody>
          <a:bodyPr/>
          <a:lstStyle/>
          <a:p>
            <a:pPr algn="ctr">
              <a:lnSpc>
                <a:spcPts val="2000"/>
              </a:lnSpc>
            </a:pPr>
            <a:r>
              <a:rPr kumimoji="1" lang="mn-MN" altLang="ja-JP" sz="2000"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rPr>
              <a:t>Судалгааны өдрийн төлөвлөгөө</a:t>
            </a:r>
            <a:endParaRPr kumimoji="1" lang="ja-JP" altLang="en-US" sz="2000" dirty="0">
              <a:solidFill>
                <a:schemeClr val="tx1"/>
              </a:solidFill>
              <a:latin typeface="Times New Roman" panose="02020603050405020304" pitchFamily="18" charset="0"/>
              <a:ea typeface="メイリオ" panose="020B0604030504040204" pitchFamily="50" charset="-128"/>
              <a:cs typeface="Times New Roman" panose="02020603050405020304" pitchFamily="18" charset="0"/>
            </a:endParaRPr>
          </a:p>
        </p:txBody>
      </p:sp>
      <p:sp>
        <p:nvSpPr>
          <p:cNvPr id="3" name="テキスト プレースホルダー 2">
            <a:extLst>
              <a:ext uri="{FF2B5EF4-FFF2-40B4-BE49-F238E27FC236}">
                <a16:creationId xmlns:a16="http://schemas.microsoft.com/office/drawing/2014/main" id="{60891405-6435-7917-5F32-65DF38E81C09}"/>
              </a:ext>
            </a:extLst>
          </p:cNvPr>
          <p:cNvSpPr>
            <a:spLocks noGrp="1"/>
          </p:cNvSpPr>
          <p:nvPr>
            <p:ph type="body" idx="1"/>
          </p:nvPr>
        </p:nvSpPr>
        <p:spPr/>
        <p:txBody>
          <a:bodyPr/>
          <a:lstStyle/>
          <a:p>
            <a:endParaRPr kumimoji="1" lang="ja-JP" altLang="en-US"/>
          </a:p>
        </p:txBody>
      </p:sp>
      <p:pic>
        <p:nvPicPr>
          <p:cNvPr id="7" name="コンテンツ プレースホルダー 6" descr="グラフィカル ユーザー インターフェイス, アプリケーション, Word, メール&#10;&#10;自動的に生成された説明">
            <a:extLst>
              <a:ext uri="{FF2B5EF4-FFF2-40B4-BE49-F238E27FC236}">
                <a16:creationId xmlns:a16="http://schemas.microsoft.com/office/drawing/2014/main" id="{4C45E0FB-AED6-1C24-95AF-CF9D084AD6EE}"/>
              </a:ext>
            </a:extLst>
          </p:cNvPr>
          <p:cNvPicPr>
            <a:picLocks noChangeAspect="1"/>
          </p:cNvPicPr>
          <p:nvPr/>
        </p:nvPicPr>
        <p:blipFill>
          <a:blip r:embed="rId2">
            <a:extLst>
              <a:ext uri="{28A0092B-C50C-407E-A947-70E740481C1C}">
                <a14:useLocalDpi xmlns:a14="http://schemas.microsoft.com/office/drawing/2010/main" val="0"/>
              </a:ext>
            </a:extLst>
          </a:blip>
          <a:srcRect l="30384" t="10238" r="30117"/>
          <a:stretch/>
        </p:blipFill>
        <p:spPr>
          <a:xfrm>
            <a:off x="184603" y="781860"/>
            <a:ext cx="4293334" cy="5869277"/>
          </a:xfrm>
          <a:prstGeom prst="rect">
            <a:avLst/>
          </a:prstGeom>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8EC83BD2-CC67-AE78-337F-18BCFDEDAA51}"/>
              </a:ext>
            </a:extLst>
          </p:cNvPr>
          <p:cNvPicPr>
            <a:picLocks noChangeAspect="1"/>
          </p:cNvPicPr>
          <p:nvPr/>
        </p:nvPicPr>
        <p:blipFill>
          <a:blip r:embed="rId3">
            <a:extLst>
              <a:ext uri="{28A0092B-C50C-407E-A947-70E740481C1C}">
                <a14:useLocalDpi xmlns:a14="http://schemas.microsoft.com/office/drawing/2010/main" val="0"/>
              </a:ext>
            </a:extLst>
          </a:blip>
          <a:srcRect l="30000" t="3436" r="30000" b="5301"/>
          <a:stretch/>
        </p:blipFill>
        <p:spPr>
          <a:xfrm>
            <a:off x="4502000" y="688967"/>
            <a:ext cx="4584960" cy="6126657"/>
          </a:xfrm>
          <a:prstGeom prst="rect">
            <a:avLst/>
          </a:prstGeom>
        </p:spPr>
      </p:pic>
      <p:sp>
        <p:nvSpPr>
          <p:cNvPr id="4" name="タイトル 1">
            <a:extLst>
              <a:ext uri="{FF2B5EF4-FFF2-40B4-BE49-F238E27FC236}">
                <a16:creationId xmlns:a16="http://schemas.microsoft.com/office/drawing/2014/main" id="{7D63EBFE-457E-563C-7C45-72E265DA25E4}"/>
              </a:ext>
            </a:extLst>
          </p:cNvPr>
          <p:cNvSpPr txBox="1">
            <a:spLocks/>
          </p:cNvSpPr>
          <p:nvPr/>
        </p:nvSpPr>
        <p:spPr>
          <a:xfrm>
            <a:off x="5562600" y="227301"/>
            <a:ext cx="2978073" cy="512961"/>
          </a:xfrm>
          <a:prstGeom prst="rect">
            <a:avLst/>
          </a:prstGeom>
        </p:spPr>
        <p:txBody>
          <a:bodyPr wrap="square" lIns="0" tIns="0" rIns="0" bIns="0">
            <a:spAutoFit/>
          </a:bodyPr>
          <a:lstStyle>
            <a:lvl1pPr>
              <a:defRPr sz="3200" b="0" i="0">
                <a:solidFill>
                  <a:srgbClr val="042BBE"/>
                </a:solidFill>
                <a:latin typeface="游ゴシック Medium"/>
                <a:ea typeface="+mj-ea"/>
                <a:cs typeface="游ゴシック Medium"/>
              </a:defRPr>
            </a:lvl1pPr>
          </a:lstStyle>
          <a:p>
            <a:pPr marL="0" marR="0" lvl="0" indent="0" algn="ctr" defTabSz="914400" eaLnBrk="1" fontAlgn="auto" latinLnBrk="0" hangingPunct="1">
              <a:lnSpc>
                <a:spcPts val="2000"/>
              </a:lnSpc>
              <a:spcBef>
                <a:spcPts val="0"/>
              </a:spcBef>
              <a:spcAft>
                <a:spcPts val="0"/>
              </a:spcAft>
              <a:buClrTx/>
              <a:buSzTx/>
              <a:buFontTx/>
              <a:buNone/>
              <a:tabLst/>
              <a:defRPr/>
            </a:pPr>
            <a:r>
              <a:rPr kumimoji="1" lang="mn-MN" altLang="ja-JP" sz="2000" b="0" i="0" u="none" strike="noStrike" kern="0" cap="none" spc="0" normalizeH="0" baseline="0" noProof="0" dirty="0">
                <a:ln>
                  <a:noFill/>
                </a:ln>
                <a:solidFill>
                  <a:prstClr val="black"/>
                </a:solidFill>
                <a:effectLst/>
                <a:uLnTx/>
                <a:uFillTx/>
                <a:latin typeface="Times New Roman" panose="02020603050405020304" pitchFamily="18" charset="0"/>
                <a:ea typeface="メイリオ" panose="020B0604030504040204" pitchFamily="50" charset="-128"/>
                <a:cs typeface="Times New Roman" panose="02020603050405020304" pitchFamily="18" charset="0"/>
              </a:rPr>
              <a:t>Үнэлгээний судалгааны хуудсын хэсгээс </a:t>
            </a:r>
            <a:endParaRPr kumimoji="1" lang="ja-JP"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メイリオ" panose="020B0604030504040204" pitchFamily="50" charset="-128"/>
              <a:cs typeface="Times New Roman" panose="02020603050405020304" pitchFamily="18" charset="0"/>
            </a:endParaRPr>
          </a:p>
        </p:txBody>
      </p:sp>
      <p:graphicFrame>
        <p:nvGraphicFramePr>
          <p:cNvPr id="6" name="Table 7">
            <a:extLst>
              <a:ext uri="{FF2B5EF4-FFF2-40B4-BE49-F238E27FC236}">
                <a16:creationId xmlns:a16="http://schemas.microsoft.com/office/drawing/2014/main" id="{811A5AD6-F1C2-4DFA-984A-E9E936C7E3F5}"/>
              </a:ext>
            </a:extLst>
          </p:cNvPr>
          <p:cNvGraphicFramePr>
            <a:graphicFrameLocks noGrp="1"/>
          </p:cNvGraphicFramePr>
          <p:nvPr/>
        </p:nvGraphicFramePr>
        <p:xfrm>
          <a:off x="368112" y="700498"/>
          <a:ext cx="3975287" cy="370840"/>
        </p:xfrm>
        <a:graphic>
          <a:graphicData uri="http://schemas.openxmlformats.org/drawingml/2006/table">
            <a:tbl>
              <a:tblPr firstRow="1" bandRow="1">
                <a:tableStyleId>{5C22544A-7EE6-4342-B048-85BDC9FD1C3A}</a:tableStyleId>
              </a:tblPr>
              <a:tblGrid>
                <a:gridCol w="510917">
                  <a:extLst>
                    <a:ext uri="{9D8B030D-6E8A-4147-A177-3AD203B41FA5}">
                      <a16:colId xmlns:a16="http://schemas.microsoft.com/office/drawing/2014/main" val="2629690300"/>
                    </a:ext>
                  </a:extLst>
                </a:gridCol>
                <a:gridCol w="2549971">
                  <a:extLst>
                    <a:ext uri="{9D8B030D-6E8A-4147-A177-3AD203B41FA5}">
                      <a16:colId xmlns:a16="http://schemas.microsoft.com/office/drawing/2014/main" val="4291424660"/>
                    </a:ext>
                  </a:extLst>
                </a:gridCol>
                <a:gridCol w="914399">
                  <a:extLst>
                    <a:ext uri="{9D8B030D-6E8A-4147-A177-3AD203B41FA5}">
                      <a16:colId xmlns:a16="http://schemas.microsoft.com/office/drawing/2014/main" val="1233030888"/>
                    </a:ext>
                  </a:extLst>
                </a:gridCol>
              </a:tblGrid>
              <a:tr h="370840">
                <a:tc>
                  <a:txBody>
                    <a:bodyPr/>
                    <a:lstStyle/>
                    <a:p>
                      <a:r>
                        <a:rPr lang="mn-MN" sz="1200" dirty="0">
                          <a:latin typeface="Times New Roman" panose="02020603050405020304" pitchFamily="18" charset="0"/>
                          <a:cs typeface="Times New Roman" panose="02020603050405020304" pitchFamily="18" charset="0"/>
                        </a:rPr>
                        <a:t>Цаг</a:t>
                      </a:r>
                      <a:endParaRPr lang="en-US" sz="1200" dirty="0">
                        <a:latin typeface="Times New Roman" panose="02020603050405020304" pitchFamily="18" charset="0"/>
                        <a:cs typeface="Times New Roman" panose="02020603050405020304" pitchFamily="18" charset="0"/>
                      </a:endParaRPr>
                    </a:p>
                  </a:txBody>
                  <a:tcPr/>
                </a:tc>
                <a:tc>
                  <a:txBody>
                    <a:bodyPr/>
                    <a:lstStyle/>
                    <a:p>
                      <a:r>
                        <a:rPr lang="mn-MN" sz="1200" dirty="0">
                          <a:latin typeface="Times New Roman" panose="02020603050405020304" pitchFamily="18" charset="0"/>
                          <a:cs typeface="Times New Roman" panose="02020603050405020304" pitchFamily="18" charset="0"/>
                        </a:rPr>
                        <a:t>Судалгааны өдрийн төлөвлөгөө</a:t>
                      </a:r>
                      <a:endParaRPr lang="en-US" sz="1200" dirty="0">
                        <a:latin typeface="Times New Roman" panose="02020603050405020304" pitchFamily="18" charset="0"/>
                        <a:cs typeface="Times New Roman" panose="02020603050405020304" pitchFamily="18" charset="0"/>
                      </a:endParaRPr>
                    </a:p>
                  </a:txBody>
                  <a:tcPr/>
                </a:tc>
                <a:tc>
                  <a:txBody>
                    <a:bodyPr/>
                    <a:lstStyle/>
                    <a:p>
                      <a:r>
                        <a:rPr lang="mn-MN" sz="1200" dirty="0">
                          <a:latin typeface="Times New Roman" panose="02020603050405020304" pitchFamily="18" charset="0"/>
                          <a:cs typeface="Times New Roman" panose="02020603050405020304" pitchFamily="18" charset="0"/>
                        </a:rPr>
                        <a:t>Тайлбар</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8404313"/>
                  </a:ext>
                </a:extLst>
              </a:tr>
            </a:tbl>
          </a:graphicData>
        </a:graphic>
      </p:graphicFrame>
      <p:sp>
        <p:nvSpPr>
          <p:cNvPr id="8" name="TextBox 7">
            <a:extLst>
              <a:ext uri="{FF2B5EF4-FFF2-40B4-BE49-F238E27FC236}">
                <a16:creationId xmlns:a16="http://schemas.microsoft.com/office/drawing/2014/main" id="{166041FA-3A25-48C4-A308-5F2400904D0B}"/>
              </a:ext>
            </a:extLst>
          </p:cNvPr>
          <p:cNvSpPr txBox="1"/>
          <p:nvPr/>
        </p:nvSpPr>
        <p:spPr>
          <a:xfrm>
            <a:off x="855860" y="1100625"/>
            <a:ext cx="2286000" cy="261610"/>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Судалгааны ажилтнууд цугларна</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188408D-6C19-449D-A29B-4C186FEF0C31}"/>
              </a:ext>
            </a:extLst>
          </p:cNvPr>
          <p:cNvSpPr txBox="1"/>
          <p:nvPr/>
        </p:nvSpPr>
        <p:spPr>
          <a:xfrm>
            <a:off x="879923" y="1428408"/>
            <a:ext cx="2286000" cy="261610"/>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Судалгааны ажилтнууд хуралдана</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6341E0C-8166-4218-8579-B2DC1D942D6C}"/>
              </a:ext>
            </a:extLst>
          </p:cNvPr>
          <p:cNvSpPr txBox="1"/>
          <p:nvPr/>
        </p:nvSpPr>
        <p:spPr>
          <a:xfrm>
            <a:off x="855860" y="1715574"/>
            <a:ext cx="2039740" cy="400110"/>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Бичиг баримтыг шалгах</a:t>
            </a:r>
          </a:p>
          <a:p>
            <a:pPr marL="0" marR="0" lvl="0" indent="0" defTabSz="914400" eaLnBrk="1" fontAlgn="auto" latinLnBrk="0" hangingPunct="1">
              <a:lnSpc>
                <a:spcPct val="1000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Эмнэлгийн ажилтан хамт байлцах</a:t>
            </a:r>
          </a:p>
        </p:txBody>
      </p:sp>
      <p:sp>
        <p:nvSpPr>
          <p:cNvPr id="12" name="TextBox 11">
            <a:extLst>
              <a:ext uri="{FF2B5EF4-FFF2-40B4-BE49-F238E27FC236}">
                <a16:creationId xmlns:a16="http://schemas.microsoft.com/office/drawing/2014/main" id="{C4FB74F9-88E1-4670-978D-733C3279D7CD}"/>
              </a:ext>
            </a:extLst>
          </p:cNvPr>
          <p:cNvSpPr txBox="1"/>
          <p:nvPr/>
        </p:nvSpPr>
        <p:spPr>
          <a:xfrm>
            <a:off x="827685" y="2085582"/>
            <a:ext cx="2091978" cy="348813"/>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Судалгааг эхлүүлэх үг хэлэх, төлөвлөгөөг нягтлах</a:t>
            </a:r>
          </a:p>
        </p:txBody>
      </p:sp>
      <p:sp>
        <p:nvSpPr>
          <p:cNvPr id="13" name="TextBox 12">
            <a:extLst>
              <a:ext uri="{FF2B5EF4-FFF2-40B4-BE49-F238E27FC236}">
                <a16:creationId xmlns:a16="http://schemas.microsoft.com/office/drawing/2014/main" id="{1E32E346-8D4A-4893-AB03-427DEF586967}"/>
              </a:ext>
            </a:extLst>
          </p:cNvPr>
          <p:cNvSpPr txBox="1"/>
          <p:nvPr/>
        </p:nvSpPr>
        <p:spPr>
          <a:xfrm>
            <a:off x="825864" y="2434389"/>
            <a:ext cx="3365136" cy="348813"/>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Хамтарсан ярилцлага судалгаа</a:t>
            </a:r>
          </a:p>
          <a:p>
            <a:pPr marL="0" marR="0" lvl="0" indent="0" defTabSz="914400" eaLnBrk="1" fontAlgn="auto" latinLnBrk="0" hangingPunct="1">
              <a:lnSpc>
                <a:spcPts val="1000"/>
              </a:lnSpc>
              <a:spcBef>
                <a:spcPts val="0"/>
              </a:spcBef>
              <a:spcAft>
                <a:spcPts val="0"/>
              </a:spcAft>
              <a:buClrTx/>
              <a:buSzTx/>
              <a:buFontTx/>
              <a:buNone/>
              <a:tabLst/>
              <a:defRPr/>
            </a:pPr>
            <a:r>
              <a:rPr lang="mn-MN" altLang="ja-JP" sz="900" dirty="0">
                <a:latin typeface="Times New Roman" panose="02020603050405020304" pitchFamily="18" charset="0"/>
                <a:cs typeface="Times New Roman" panose="02020603050405020304" pitchFamily="18" charset="0"/>
              </a:rPr>
              <a:t>Эмнэл зүйн</a:t>
            </a: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гол хариуцах ажилтан хамт байлцана. </a:t>
            </a:r>
          </a:p>
        </p:txBody>
      </p:sp>
      <p:sp>
        <p:nvSpPr>
          <p:cNvPr id="14" name="TextBox 13">
            <a:extLst>
              <a:ext uri="{FF2B5EF4-FFF2-40B4-BE49-F238E27FC236}">
                <a16:creationId xmlns:a16="http://schemas.microsoft.com/office/drawing/2014/main" id="{0D0154C7-455E-4148-81B4-C08D6EF1A68A}"/>
              </a:ext>
            </a:extLst>
          </p:cNvPr>
          <p:cNvSpPr txBox="1"/>
          <p:nvPr/>
        </p:nvSpPr>
        <p:spPr>
          <a:xfrm>
            <a:off x="835268" y="2824800"/>
            <a:ext cx="3060335" cy="348813"/>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Өдрийн цай, судалгааны багийн хурал</a:t>
            </a:r>
          </a:p>
          <a:p>
            <a:pPr marL="0" marR="0" lvl="0" indent="0" defTabSz="914400" eaLnBrk="1" fontAlgn="auto" latinLnBrk="0" hangingPunct="1">
              <a:lnSpc>
                <a:spcPts val="10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p>
        </p:txBody>
      </p:sp>
      <p:sp>
        <p:nvSpPr>
          <p:cNvPr id="15" name="TextBox 14">
            <a:extLst>
              <a:ext uri="{FF2B5EF4-FFF2-40B4-BE49-F238E27FC236}">
                <a16:creationId xmlns:a16="http://schemas.microsoft.com/office/drawing/2014/main" id="{80CCCFC2-33D5-4898-A66B-FFA2CE60C6C8}"/>
              </a:ext>
            </a:extLst>
          </p:cNvPr>
          <p:cNvSpPr txBox="1"/>
          <p:nvPr/>
        </p:nvSpPr>
        <p:spPr>
          <a:xfrm>
            <a:off x="835807" y="3211262"/>
            <a:ext cx="2136626" cy="477054"/>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Хамаарах хэлтэс нэгжтэй танилцах</a:t>
            </a:r>
          </a:p>
          <a:p>
            <a:pPr marL="0" marR="0" lvl="0" indent="0" defTabSz="914400" eaLnBrk="1" fontAlgn="auto" latinLnBrk="0" hangingPunct="1">
              <a:lnSpc>
                <a:spcPts val="10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Газарчлах хүн, хэлтэс нэгжээс асуусан асуултад хариулах хүн байлгах.  </a:t>
            </a:r>
          </a:p>
        </p:txBody>
      </p:sp>
      <p:sp>
        <p:nvSpPr>
          <p:cNvPr id="16" name="TextBox 15">
            <a:extLst>
              <a:ext uri="{FF2B5EF4-FFF2-40B4-BE49-F238E27FC236}">
                <a16:creationId xmlns:a16="http://schemas.microsoft.com/office/drawing/2014/main" id="{2841F332-C6C5-4A89-82CE-598815F63428}"/>
              </a:ext>
            </a:extLst>
          </p:cNvPr>
          <p:cNvSpPr txBox="1"/>
          <p:nvPr/>
        </p:nvSpPr>
        <p:spPr>
          <a:xfrm>
            <a:off x="841436" y="3979919"/>
            <a:ext cx="2206564" cy="348813"/>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Хамаарах хэлтэс нэгжээс ярилцлага авах</a:t>
            </a:r>
          </a:p>
        </p:txBody>
      </p:sp>
      <p:sp>
        <p:nvSpPr>
          <p:cNvPr id="17" name="TextBox 16">
            <a:extLst>
              <a:ext uri="{FF2B5EF4-FFF2-40B4-BE49-F238E27FC236}">
                <a16:creationId xmlns:a16="http://schemas.microsoft.com/office/drawing/2014/main" id="{60D07F8F-49C9-49D3-8C20-42510AC329E5}"/>
              </a:ext>
            </a:extLst>
          </p:cNvPr>
          <p:cNvSpPr txBox="1"/>
          <p:nvPr/>
        </p:nvSpPr>
        <p:spPr>
          <a:xfrm>
            <a:off x="835268" y="4150810"/>
            <a:ext cx="2588863" cy="301942"/>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8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эмчээс ярилцлага авах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зөвхөн суралцагч эмч</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03DD8DF-C979-4751-AB00-AF28C4B7D3A2}"/>
              </a:ext>
            </a:extLst>
          </p:cNvPr>
          <p:cNvSpPr txBox="1"/>
          <p:nvPr/>
        </p:nvSpPr>
        <p:spPr>
          <a:xfrm>
            <a:off x="859331" y="4444141"/>
            <a:ext cx="2588863" cy="301942"/>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800"/>
              </a:lnSpc>
              <a:spcBef>
                <a:spcPts val="0"/>
              </a:spcBef>
              <a:spcAft>
                <a:spcPts val="0"/>
              </a:spcAft>
              <a:buClrTx/>
              <a:buSzTx/>
              <a:buFontTx/>
              <a:buNone/>
              <a:tabLst/>
              <a:defRPr/>
            </a:pPr>
            <a:r>
              <a:rPr lang="mn-MN" sz="1000" dirty="0">
                <a:latin typeface="Times New Roman" panose="02020603050405020304" pitchFamily="18" charset="0"/>
                <a:cs typeface="Times New Roman" panose="02020603050405020304" pitchFamily="18" charset="0"/>
              </a:rPr>
              <a:t>Сургагч багшаас</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ярилцлага авах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зөвхөн багш эмч</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7CB99D5-B2FA-4440-9279-FEF6D03BA954}"/>
              </a:ext>
            </a:extLst>
          </p:cNvPr>
          <p:cNvSpPr txBox="1"/>
          <p:nvPr/>
        </p:nvSpPr>
        <p:spPr>
          <a:xfrm>
            <a:off x="859331" y="4682560"/>
            <a:ext cx="2588863" cy="401520"/>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8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Судалгааны ажилтнуудын хурал</a:t>
            </a:r>
            <a:endPar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ts val="800"/>
              </a:lnSpc>
              <a:spcBef>
                <a:spcPts val="0"/>
              </a:spcBef>
              <a:spcAft>
                <a:spcPts val="0"/>
              </a:spcAft>
              <a:buClrTx/>
              <a:buSzTx/>
              <a:buFontTx/>
              <a:buNone/>
              <a:tabLst/>
              <a:defRPr/>
            </a:pPr>
            <a:endPar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ts val="8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Нэмэлт материалыг энэ цагт бэлэн байлгах</a:t>
            </a:r>
          </a:p>
        </p:txBody>
      </p:sp>
      <p:sp>
        <p:nvSpPr>
          <p:cNvPr id="20" name="TextBox 19">
            <a:extLst>
              <a:ext uri="{FF2B5EF4-FFF2-40B4-BE49-F238E27FC236}">
                <a16:creationId xmlns:a16="http://schemas.microsoft.com/office/drawing/2014/main" id="{72C0373E-250C-46E5-A14D-4783586A04C3}"/>
              </a:ext>
            </a:extLst>
          </p:cNvPr>
          <p:cNvSpPr txBox="1"/>
          <p:nvPr/>
        </p:nvSpPr>
        <p:spPr>
          <a:xfrm>
            <a:off x="825864" y="5165442"/>
            <a:ext cx="2588863" cy="298928"/>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8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Үнэлгээг танилцуулах, санал солилцох</a:t>
            </a:r>
          </a:p>
          <a:p>
            <a:pPr marL="0" marR="0" lvl="0" indent="0" defTabSz="914400" eaLnBrk="1" fontAlgn="auto" latinLnBrk="0" hangingPunct="1">
              <a:lnSpc>
                <a:spcPts val="8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Гол хариуцах хүмүүс оролцох</a:t>
            </a:r>
            <a:endPar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98C3C1A-503C-4885-827F-F725DC0B0D17}"/>
              </a:ext>
            </a:extLst>
          </p:cNvPr>
          <p:cNvSpPr txBox="1"/>
          <p:nvPr/>
        </p:nvSpPr>
        <p:spPr>
          <a:xfrm>
            <a:off x="825865" y="5447564"/>
            <a:ext cx="774336" cy="196336"/>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800"/>
              </a:lnSpc>
              <a:spcBef>
                <a:spcPts val="0"/>
              </a:spcBef>
              <a:spcAft>
                <a:spcPts val="0"/>
              </a:spcAft>
              <a:buClrTx/>
              <a:buSzTx/>
              <a:buFontTx/>
              <a:buNone/>
              <a:tabLst/>
              <a:defRPr/>
            </a:pPr>
            <a:r>
              <a:rPr kumimoji="0" lang="mn-MN"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Дуусгах</a:t>
            </a:r>
            <a:endParaRPr kumimoji="0" lang="en-US" sz="9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9637AAD-770C-4868-8F25-4B7B6CBB7324}"/>
              </a:ext>
            </a:extLst>
          </p:cNvPr>
          <p:cNvSpPr txBox="1"/>
          <p:nvPr/>
        </p:nvSpPr>
        <p:spPr>
          <a:xfrm>
            <a:off x="246258" y="5600669"/>
            <a:ext cx="4665960" cy="1288943"/>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100" b="0" i="0" u="none" strike="noStrike" kern="0" cap="none" spc="0" normalizeH="0" baseline="0" noProof="0" dirty="0">
                <a:ln>
                  <a:noFill/>
                </a:ln>
                <a:solidFill>
                  <a:srgbClr val="F79646"/>
                </a:solidFill>
                <a:effectLst/>
                <a:uLnTx/>
                <a:uFillTx/>
                <a:latin typeface="Times New Roman" panose="02020603050405020304" pitchFamily="18" charset="0"/>
                <a:cs typeface="Times New Roman" panose="02020603050405020304" pitchFamily="18" charset="0"/>
              </a:rPr>
              <a:t>Үнэлгээний агуулга</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Клиник сургалтын эмнэлгийн гэдэг талаас харсан үүрэг оролцоо, үзэл баримтлал, үндсэн чиглэл</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Клиник сургалтын эмнэлгийн сургалтын бүтэц зохион байгуулалтыг бий болгосон байдал</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Клиник сургалтын эмнэлгийн боловсрол сургалтын орчныг бүрдүүлсэн байдал</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Суралцагч эмчийн шалгаруулалт, төгсөлт, байгууллага дахь статус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Сургалтын хөтөлбөр боловсруулалт, практик хэрэглээ</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Суралцагч эмчийн үнэлгээ</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Суралцагч эмчийг сургах бүтэц зохион байгуулалт</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9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Төгссөний дараах карьер</a:t>
            </a:r>
          </a:p>
        </p:txBody>
      </p:sp>
      <p:sp>
        <p:nvSpPr>
          <p:cNvPr id="23" name="TextBox 22">
            <a:extLst>
              <a:ext uri="{FF2B5EF4-FFF2-40B4-BE49-F238E27FC236}">
                <a16:creationId xmlns:a16="http://schemas.microsoft.com/office/drawing/2014/main" id="{7F103018-A9A8-4067-A954-1C8F9D60A2A0}"/>
              </a:ext>
            </a:extLst>
          </p:cNvPr>
          <p:cNvSpPr txBox="1"/>
          <p:nvPr/>
        </p:nvSpPr>
        <p:spPr>
          <a:xfrm>
            <a:off x="5122572" y="916196"/>
            <a:ext cx="2878428" cy="348813"/>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lang="mn-MN" sz="1000" dirty="0">
                <a:latin typeface="Times New Roman" panose="02020603050405020304" pitchFamily="18" charset="0"/>
                <a:cs typeface="Times New Roman" panose="02020603050405020304" pitchFamily="18" charset="0"/>
              </a:rPr>
              <a:t>Эмнэл зүйн</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сургалтыг системтэй, төлөвлөгөөтэй явуулах бүтэц бүрдсэн</a:t>
            </a:r>
            <a:endPar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74D839F-7821-4BA6-BC4D-2B2A94B10EA8}"/>
              </a:ext>
            </a:extLst>
          </p:cNvPr>
          <p:cNvSpPr txBox="1"/>
          <p:nvPr/>
        </p:nvSpPr>
        <p:spPr>
          <a:xfrm>
            <a:off x="5081053" y="1496443"/>
            <a:ext cx="2978073" cy="1272143"/>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Төлөвлөгөөний дагуу ажиллах боловсон хүчинтэй, ажил үүргээ гүйцэтгэж байна.</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Ажлын ачаалалд тохирсон хариуцах хүнтэй.</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Хариуцах хүний статус, ажил үүргээ хэрэгжүүлэхэд зааварчилгаа, харилцаа холбооны суваг нь тодорхой.</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lang="mn-MN" altLang="ja-JP" sz="800" dirty="0">
                <a:latin typeface="Times New Roman" panose="02020603050405020304" pitchFamily="18" charset="0"/>
                <a:cs typeface="Times New Roman" panose="02020603050405020304" pitchFamily="18" charset="0"/>
              </a:rPr>
              <a:t>Эмнэл зүйн</a:t>
            </a: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эмнэлэг байхад шаардлагатай ажил үүрэг зүй зохистой явагдаж, бичиг хэрэг хөтлөлт хэрэгждэг.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Хариуцах ажилтнууд нийт э</a:t>
            </a:r>
            <a:r>
              <a:rPr lang="mn-MN" altLang="ja-JP" sz="800" dirty="0" err="1">
                <a:latin typeface="Times New Roman" panose="02020603050405020304" pitchFamily="18" charset="0"/>
                <a:cs typeface="Times New Roman" panose="02020603050405020304" pitchFamily="18" charset="0"/>
              </a:rPr>
              <a:t>мнэл</a:t>
            </a:r>
            <a:r>
              <a:rPr lang="mn-MN" altLang="ja-JP" sz="800" dirty="0">
                <a:latin typeface="Times New Roman" panose="02020603050405020304" pitchFamily="18" charset="0"/>
                <a:cs typeface="Times New Roman" panose="02020603050405020304" pitchFamily="18" charset="0"/>
              </a:rPr>
              <a:t> зүйн</a:t>
            </a: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эмнэлэгүүдтэй харилцаатай байж, зохицуулалттай ажилладаг. </a:t>
            </a:r>
            <a:endParaRPr kumimoji="0" lang="en-US"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5E86CD93-0D7C-4597-9E1F-DF1B5EC04805}"/>
              </a:ext>
            </a:extLst>
          </p:cNvPr>
          <p:cNvSpPr txBox="1"/>
          <p:nvPr/>
        </p:nvSpPr>
        <p:spPr>
          <a:xfrm>
            <a:off x="5081052" y="2800286"/>
            <a:ext cx="2843749" cy="116955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 бүрээр хариуцах ажилтантай, ажил үүргээ гүйцэтгэж байна.</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 бүрээр хариуцах ажилтантай.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 хариуцах ажилтны ажил үүргийн хуваарь тодорхой, эмнэлгийн даргын тушаалаар томилогдсон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 хариуцах ажилтны ажил үүргийг ухамсарлаж, хэрэгжүүлдэг.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Хөтөлбөр хариуцах ажилтан тодорхой байж, бусад ажилтан, суралцагч эмч энэ талаар мэдээлэлтэй.  </a:t>
            </a:r>
            <a:endParaRPr kumimoji="0" lang="en-US"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35267E1-CE73-4984-A582-3B1222533379}"/>
              </a:ext>
            </a:extLst>
          </p:cNvPr>
          <p:cNvSpPr txBox="1"/>
          <p:nvPr/>
        </p:nvSpPr>
        <p:spPr>
          <a:xfrm>
            <a:off x="5105400" y="4849505"/>
            <a:ext cx="2843748" cy="1246495"/>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lang="mn-MN" sz="1000" dirty="0">
                <a:latin typeface="Times New Roman" panose="02020603050405020304" pitchFamily="18" charset="0"/>
                <a:cs typeface="Times New Roman" panose="02020603050405020304" pitchFamily="18" charset="0"/>
              </a:rPr>
              <a:t>Сургагч багш</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тай, ажил үүргээ гүйцэтгэж байна.</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Заавал судлах салбар бүрээр сургагч багштай.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lang="mn-MN" sz="800" dirty="0">
                <a:latin typeface="Times New Roman" panose="02020603050405020304" pitchFamily="18" charset="0"/>
                <a:cs typeface="Times New Roman" panose="02020603050405020304" pitchFamily="18" charset="0"/>
              </a:rPr>
              <a:t>Сургагч багш</a:t>
            </a: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шаардлага хангах журам тодорхой, эмнэлгийн даргын тушаалаар томилогдсон.</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lang="mn-MN" sz="800" dirty="0">
                <a:latin typeface="Times New Roman" panose="02020603050405020304" pitchFamily="18" charset="0"/>
                <a:cs typeface="Times New Roman" panose="02020603050405020304" pitchFamily="18" charset="0"/>
              </a:rPr>
              <a:t>Сургагч б</a:t>
            </a: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агш өөрийн ажил үүргийг ухамсарлаж, хэрэгжүүлдэг.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lang="mn-MN" sz="800" dirty="0">
                <a:latin typeface="Times New Roman" panose="02020603050405020304" pitchFamily="18" charset="0"/>
                <a:cs typeface="Times New Roman" panose="02020603050405020304" pitchFamily="18" charset="0"/>
              </a:rPr>
              <a:t>Сургагч б</a:t>
            </a: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агш тодорхойлон томилсон, бусад ажилтан, суралцагч эмч энэ талаар мэддэг.   </a:t>
            </a:r>
          </a:p>
          <a:p>
            <a:pPr marL="228600" marR="0" lvl="0" indent="-228600" defTabSz="914400" eaLnBrk="1" fontAlgn="auto" latinLnBrk="0" hangingPunct="1">
              <a:lnSpc>
                <a:spcPts val="800"/>
              </a:lnSpc>
              <a:spcBef>
                <a:spcPts val="0"/>
              </a:spcBef>
              <a:spcAft>
                <a:spcPts val="0"/>
              </a:spcAft>
              <a:buClrTx/>
              <a:buSzTx/>
              <a:buFontTx/>
              <a:buAutoNum type="arabicPeriod"/>
              <a:tabLst/>
              <a:defRPr/>
            </a:pPr>
            <a:r>
              <a:rPr kumimoji="0" lang="mn-MN"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эмчийн дадлагажих салбар бүрт сонгон суралцах салбарт мөн адил сургагч багш томилогдсон байна. </a:t>
            </a:r>
            <a:endParaRPr kumimoji="0" lang="en-US" sz="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8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B7A7E76-9440-2F41-2077-E670A6727014}"/>
              </a:ext>
            </a:extLst>
          </p:cNvPr>
          <p:cNvSpPr>
            <a:spLocks noGrp="1"/>
          </p:cNvSpPr>
          <p:nvPr>
            <p:ph type="body" idx="1"/>
          </p:nvPr>
        </p:nvSpPr>
        <p:spPr/>
        <p:txBody>
          <a:bodyPr/>
          <a:lstStyle/>
          <a:p>
            <a:endParaRPr kumimoji="1" lang="ja-JP" altLang="en-US"/>
          </a:p>
        </p:txBody>
      </p:sp>
      <p:pic>
        <p:nvPicPr>
          <p:cNvPr id="5" name="図 4" descr="グラフ&#10;&#10;自動的に生成された説明">
            <a:extLst>
              <a:ext uri="{FF2B5EF4-FFF2-40B4-BE49-F238E27FC236}">
                <a16:creationId xmlns:a16="http://schemas.microsoft.com/office/drawing/2014/main" id="{D33EAF70-5C3C-3951-1AE1-29817956C2A0}"/>
              </a:ext>
            </a:extLst>
          </p:cNvPr>
          <p:cNvPicPr>
            <a:picLocks noChangeAspect="1"/>
          </p:cNvPicPr>
          <p:nvPr/>
        </p:nvPicPr>
        <p:blipFill>
          <a:blip r:embed="rId2">
            <a:extLst>
              <a:ext uri="{28A0092B-C50C-407E-A947-70E740481C1C}">
                <a14:useLocalDpi xmlns:a14="http://schemas.microsoft.com/office/drawing/2010/main" val="0"/>
              </a:ext>
            </a:extLst>
          </a:blip>
          <a:srcRect t="4080"/>
          <a:stretch/>
        </p:blipFill>
        <p:spPr>
          <a:xfrm>
            <a:off x="0" y="609600"/>
            <a:ext cx="9144000" cy="5361572"/>
          </a:xfrm>
          <a:prstGeom prst="rect">
            <a:avLst/>
          </a:prstGeom>
        </p:spPr>
      </p:pic>
      <p:sp>
        <p:nvSpPr>
          <p:cNvPr id="6" name="テキスト ボックス 5">
            <a:extLst>
              <a:ext uri="{FF2B5EF4-FFF2-40B4-BE49-F238E27FC236}">
                <a16:creationId xmlns:a16="http://schemas.microsoft.com/office/drawing/2014/main" id="{F37F4922-5DE8-AF79-5199-7824FCCF7121}"/>
              </a:ext>
            </a:extLst>
          </p:cNvPr>
          <p:cNvSpPr txBox="1"/>
          <p:nvPr/>
        </p:nvSpPr>
        <p:spPr>
          <a:xfrm>
            <a:off x="1219200" y="6228751"/>
            <a:ext cx="773481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a:t>
            </a:r>
            <a:r>
              <a:rPr kumimoji="1" lang="mn-MN" altLang="ja-JP" sz="16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メイリオ" panose="020B0604030504040204" pitchFamily="50" charset="-128"/>
                <a:cs typeface="Times New Roman" panose="02020603050405020304" pitchFamily="18" charset="0"/>
              </a:rPr>
              <a:t>2024 оны 9 сарын 1-ний өдрийн байдлаарх зөвшөөрөл бүхий байгууллагын тоо 305</a:t>
            </a:r>
            <a:endParaRPr kumimoji="1" lang="ja-JP" altLang="en-US"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endParaRPr>
          </a:p>
        </p:txBody>
      </p:sp>
      <p:sp>
        <p:nvSpPr>
          <p:cNvPr id="2" name="TextBox 1">
            <a:extLst>
              <a:ext uri="{FF2B5EF4-FFF2-40B4-BE49-F238E27FC236}">
                <a16:creationId xmlns:a16="http://schemas.microsoft.com/office/drawing/2014/main" id="{7C73ADA4-392E-499D-AF06-BA6191B87558}"/>
              </a:ext>
            </a:extLst>
          </p:cNvPr>
          <p:cNvSpPr txBox="1"/>
          <p:nvPr/>
        </p:nvSpPr>
        <p:spPr>
          <a:xfrm>
            <a:off x="152400" y="829757"/>
            <a:ext cx="6400800" cy="461665"/>
          </a:xfrm>
          <a:prstGeom prst="rect">
            <a:avLst/>
          </a:prstGeom>
          <a:solidFill>
            <a:schemeClr val="bg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rPr>
              <a:t>Аймаг муж бүрээрх сургалт эрхлэх эмнэлэг</a:t>
            </a:r>
            <a:endParaRPr kumimoji="0" lang="en-US" sz="2400" b="1" i="0" u="none" strike="noStrike" kern="0" cap="none" spc="0" normalizeH="0" baseline="0" noProof="0" dirty="0">
              <a:ln>
                <a:noFill/>
              </a:ln>
              <a:solidFill>
                <a:srgbClr val="1F497D"/>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0CEE26D-8701-417E-9938-97A9937079E6}"/>
              </a:ext>
            </a:extLst>
          </p:cNvPr>
          <p:cNvSpPr txBox="1"/>
          <p:nvPr/>
        </p:nvSpPr>
        <p:spPr>
          <a:xfrm>
            <a:off x="1584152" y="1760990"/>
            <a:ext cx="4953000" cy="276999"/>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Аймаг муж бүрээрх сургалт </a:t>
            </a:r>
            <a:r>
              <a:rPr lang="mn-MN" sz="1200" dirty="0">
                <a:solidFill>
                  <a:prstClr val="black"/>
                </a:solidFill>
                <a:latin typeface="Times New Roman" panose="02020603050405020304" pitchFamily="18" charset="0"/>
                <a:cs typeface="Times New Roman" panose="02020603050405020304" pitchFamily="18" charset="0"/>
              </a:rPr>
              <a:t>эрхлэх э</a:t>
            </a:r>
            <a:r>
              <a:rPr kumimoji="0" lang="mn-MN" sz="1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мнэлгийн</a:t>
            </a: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тоо</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602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A8F7AC-5DF3-F31E-8772-41B50538662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F0799D64-887C-D81E-AC18-0FDC83B91A8C}"/>
              </a:ext>
            </a:extLst>
          </p:cNvPr>
          <p:cNvSpPr>
            <a:spLocks noGrp="1"/>
          </p:cNvSpPr>
          <p:nvPr>
            <p:ph type="body" idx="1"/>
          </p:nvPr>
        </p:nvSpPr>
        <p:spPr/>
        <p:txBody>
          <a:bodyPr/>
          <a:lstStyle/>
          <a:p>
            <a:endParaRPr kumimoji="1" lang="ja-JP" altLang="en-US"/>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79888B6B-5331-539C-9F0E-DEEE9296A52F}"/>
              </a:ext>
            </a:extLst>
          </p:cNvPr>
          <p:cNvPicPr>
            <a:picLocks noChangeAspect="1"/>
          </p:cNvPicPr>
          <p:nvPr/>
        </p:nvPicPr>
        <p:blipFill>
          <a:blip r:embed="rId2">
            <a:extLst>
              <a:ext uri="{28A0092B-C50C-407E-A947-70E740481C1C}">
                <a14:useLocalDpi xmlns:a14="http://schemas.microsoft.com/office/drawing/2010/main" val="0"/>
              </a:ext>
            </a:extLst>
          </a:blip>
          <a:srcRect l="9462" r="10000"/>
          <a:stretch/>
        </p:blipFill>
        <p:spPr>
          <a:xfrm>
            <a:off x="-34413" y="225266"/>
            <a:ext cx="9174085" cy="6556534"/>
          </a:xfrm>
          <a:prstGeom prst="rect">
            <a:avLst/>
          </a:prstGeom>
        </p:spPr>
      </p:pic>
      <p:sp>
        <p:nvSpPr>
          <p:cNvPr id="6" name="テキスト ボックス 5">
            <a:extLst>
              <a:ext uri="{FF2B5EF4-FFF2-40B4-BE49-F238E27FC236}">
                <a16:creationId xmlns:a16="http://schemas.microsoft.com/office/drawing/2014/main" id="{170BE51E-D637-C0FE-E229-36C778A0E384}"/>
              </a:ext>
            </a:extLst>
          </p:cNvPr>
          <p:cNvSpPr txBox="1"/>
          <p:nvPr/>
        </p:nvSpPr>
        <p:spPr>
          <a:xfrm>
            <a:off x="0" y="6276663"/>
            <a:ext cx="8867273" cy="40011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altLang="ja-JP" sz="10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2024 оны 3 сарын 25-ны өдөр, Эмнэлгийн мэргэжилтний ёс зүйн зөвлөлийн Эмнэлзүйн сургалтын дэд хорооны материалаас авав</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0" lang="en-US" altLang="ja-JP" sz="10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https://www.mhlw.go.jp/stf/shingi2/0000200876_00005.html</a:t>
            </a:r>
            <a:endParaRPr kumimoji="0" lang="ja-JP" altLang="en-US" sz="10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4" name="TextBox 3">
            <a:extLst>
              <a:ext uri="{FF2B5EF4-FFF2-40B4-BE49-F238E27FC236}">
                <a16:creationId xmlns:a16="http://schemas.microsoft.com/office/drawing/2014/main" id="{73526FBE-99AA-4036-8277-E0262BDE1BE9}"/>
              </a:ext>
            </a:extLst>
          </p:cNvPr>
          <p:cNvSpPr txBox="1"/>
          <p:nvPr/>
        </p:nvSpPr>
        <p:spPr>
          <a:xfrm>
            <a:off x="0" y="225266"/>
            <a:ext cx="9139672" cy="769441"/>
          </a:xfrm>
          <a:prstGeom prst="rect">
            <a:avLst/>
          </a:prstGeom>
          <a:solidFill>
            <a:srgbClr val="003B68"/>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Эмчийн </a:t>
            </a:r>
            <a:r>
              <a:rPr lang="mn-MN" sz="2400" dirty="0">
                <a:solidFill>
                  <a:prstClr val="white"/>
                </a:solidFill>
                <a:latin typeface="Times New Roman" panose="02020603050405020304" pitchFamily="18" charset="0"/>
                <a:cs typeface="Times New Roman" panose="02020603050405020304" pitchFamily="18" charset="0"/>
              </a:rPr>
              <a:t>эмнэл зүйн</a:t>
            </a:r>
            <a:r>
              <a:rPr kumimoji="0" lang="mn-MN"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сургалтын тогтолцооны ерөнхий агуулга</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105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6241B91-4FD9-46DD-89A6-5E60A85F160B}"/>
              </a:ext>
            </a:extLst>
          </p:cNvPr>
          <p:cNvSpPr txBox="1"/>
          <p:nvPr/>
        </p:nvSpPr>
        <p:spPr>
          <a:xfrm>
            <a:off x="280736" y="1417982"/>
            <a:ext cx="384018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Эмчийн </a:t>
            </a:r>
            <a:r>
              <a:rPr lang="mn-MN" sz="1200" dirty="0">
                <a:solidFill>
                  <a:prstClr val="black"/>
                </a:solidFill>
                <a:latin typeface="Times New Roman" panose="02020603050405020304" pitchFamily="18" charset="0"/>
                <a:cs typeface="Times New Roman" panose="02020603050405020304" pitchFamily="18" charset="0"/>
              </a:rPr>
              <a:t>эмнэл зүйн</a:t>
            </a: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сургалтын тогтолцооны статус  </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B1052C32-4B0B-49C5-B270-0043532EF231}"/>
              </a:ext>
            </a:extLst>
          </p:cNvPr>
          <p:cNvSpPr txBox="1"/>
          <p:nvPr/>
        </p:nvSpPr>
        <p:spPr>
          <a:xfrm>
            <a:off x="292768" y="2584168"/>
            <a:ext cx="298383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Э</a:t>
            </a:r>
            <a:r>
              <a:rPr lang="mn-MN" altLang="ja-JP" sz="1200" dirty="0" err="1">
                <a:solidFill>
                  <a:prstClr val="black"/>
                </a:solidFill>
                <a:latin typeface="Times New Roman" panose="02020603050405020304" pitchFamily="18" charset="0"/>
                <a:cs typeface="Times New Roman" panose="02020603050405020304" pitchFamily="18" charset="0"/>
              </a:rPr>
              <a:t>мнэл</a:t>
            </a:r>
            <a:r>
              <a:rPr lang="mn-MN" altLang="ja-JP" sz="1200" dirty="0">
                <a:solidFill>
                  <a:prstClr val="black"/>
                </a:solidFill>
                <a:latin typeface="Times New Roman" panose="02020603050405020304" pitchFamily="18" charset="0"/>
                <a:cs typeface="Times New Roman" panose="02020603050405020304" pitchFamily="18" charset="0"/>
              </a:rPr>
              <a:t> зүйн</a:t>
            </a: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сургалтын үзэл баримтлал </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581E4C6C-D430-4861-B7D0-74EAEFBB89CD}"/>
              </a:ext>
            </a:extLst>
          </p:cNvPr>
          <p:cNvSpPr txBox="1"/>
          <p:nvPr/>
        </p:nvSpPr>
        <p:spPr>
          <a:xfrm>
            <a:off x="292768" y="3642297"/>
            <a:ext cx="313160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Муж аймгийн засаг даргын заасан эмнэлэг   </a:t>
            </a:r>
            <a:endParaRPr kumimoji="0" lang="en-US"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699A0D8-B17F-4C73-9227-8219316ABE36}"/>
              </a:ext>
            </a:extLst>
          </p:cNvPr>
          <p:cNvSpPr txBox="1"/>
          <p:nvPr/>
        </p:nvSpPr>
        <p:spPr>
          <a:xfrm>
            <a:off x="124327" y="1698021"/>
            <a:ext cx="9039726" cy="810478"/>
          </a:xfrm>
          <a:prstGeom prst="rect">
            <a:avLst/>
          </a:prstGeom>
          <a:solidFill>
            <a:schemeClr val="bg1"/>
          </a:solidFill>
        </p:spPr>
        <p:txBody>
          <a:bodyPr wrap="square" rtlCol="0">
            <a:spAutoFit/>
          </a:bodyPr>
          <a:lstStyle/>
          <a:p>
            <a:pPr marL="171450" marR="0" lvl="0" indent="-171450"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2004 </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онд сонгон суралцвал сайн байсныг заавал үзэх хичээл болгосон.</a:t>
            </a:r>
          </a:p>
          <a:p>
            <a:pPr marL="171450" marR="0" lvl="0" indent="-171450"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Үзлэг оношилгоо, эмчилгээ хийхийг хүссэн эмч 2 жилээс дээш хугацаанд аймаг мужийн засаг даргын заасан эмнэлэг, эсвэл Хөдөлмөр, нийгмийн халамжийн сайдын заасан гадаадын эмнэлгийн </a:t>
            </a:r>
            <a:r>
              <a:rPr lang="mn-MN" altLang="ja-JP" sz="1200" dirty="0">
                <a:solidFill>
                  <a:prstClr val="black"/>
                </a:solidFill>
                <a:latin typeface="Times New Roman" panose="02020603050405020304" pitchFamily="18" charset="0"/>
                <a:cs typeface="Times New Roman" panose="02020603050405020304" pitchFamily="18" charset="0"/>
              </a:rPr>
              <a:t>эмнэл зүйн</a:t>
            </a:r>
            <a:r>
              <a:rPr kumimoji="0" lang="mn-MN" altLang="ja-JP" sz="12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mn-MN" sz="1200" b="0" i="0" u="none" strike="noStrike" kern="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сургалтанд</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хамрагдсан байна.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Эмчийн тухай хуулийн 16 дугаар зүйлийн 2-1</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1D51298-BD59-459A-9236-DE5427DA5ADC}"/>
              </a:ext>
            </a:extLst>
          </p:cNvPr>
          <p:cNvSpPr txBox="1"/>
          <p:nvPr/>
        </p:nvSpPr>
        <p:spPr>
          <a:xfrm>
            <a:off x="124327" y="2894054"/>
            <a:ext cx="8867273" cy="619144"/>
          </a:xfrm>
          <a:prstGeom prst="rect">
            <a:avLst/>
          </a:prstGeom>
          <a:solidFill>
            <a:schemeClr val="bg1"/>
          </a:solidFill>
        </p:spPr>
        <p:txBody>
          <a:bodyPr wrap="square" rtlCol="0">
            <a:spAutoFit/>
          </a:bodyPr>
          <a:lstStyle/>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lang="mn-MN" sz="1150" dirty="0">
                <a:latin typeface="Times New Roman" panose="02020603050405020304" pitchFamily="18" charset="0"/>
                <a:cs typeface="Times New Roman" panose="02020603050405020304" pitchFamily="18" charset="0"/>
              </a:rPr>
              <a:t>Эмнэл зүйн</a:t>
            </a:r>
            <a:r>
              <a:rPr kumimoji="0" lang="mn-MN" sz="11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тухайд эмч нь эмчийн ёс зүйг төлөвшүүлж, өөрийн мэргэших салбар мөн бишээс үл хамаарч анагаах ухаан болон эрүүл мэндийн тусламж үйлчилгээний нийгэмд оруулах хувь нэмрийг ухамсарлахын зэрэгцээ эмнэлгийн ерөнхий практикт нийтлэг тохиолддог гэмтэл бэртэл, өвчнийг анагаах чадвар, эмчилгээний үндсэн аргуудыг эзэмшүүлэхэд чиглэсэн байна. </a:t>
            </a:r>
          </a:p>
        </p:txBody>
      </p:sp>
      <p:sp>
        <p:nvSpPr>
          <p:cNvPr id="13" name="TextBox 12">
            <a:extLst>
              <a:ext uri="{FF2B5EF4-FFF2-40B4-BE49-F238E27FC236}">
                <a16:creationId xmlns:a16="http://schemas.microsoft.com/office/drawing/2014/main" id="{C1F8504F-0628-4A4B-A927-91B1DF11AC35}"/>
              </a:ext>
            </a:extLst>
          </p:cNvPr>
          <p:cNvSpPr txBox="1"/>
          <p:nvPr/>
        </p:nvSpPr>
        <p:spPr>
          <a:xfrm>
            <a:off x="282607" y="3957776"/>
            <a:ext cx="8506353" cy="1528624"/>
          </a:xfrm>
          <a:prstGeom prst="rect">
            <a:avLst/>
          </a:prstGeom>
          <a:solidFill>
            <a:schemeClr val="bg1"/>
          </a:solidFill>
        </p:spPr>
        <p:txBody>
          <a:bodyPr wrap="square" rtlCol="0">
            <a:spAutoFit/>
          </a:bodyPr>
          <a:lstStyle/>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Аймаг мужийн засаг дарга нь доорх шалгуурын дагуу клиник сургалтыг зохион байгуулах эмнэлгийг заана. </a:t>
            </a:r>
          </a:p>
          <a:p>
            <a:pPr marL="0" marR="0" lvl="0" indent="0" algn="just"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Тавигдах шалгуурын жишээ</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lang="mn-MN" sz="1200" dirty="0">
                <a:latin typeface="Times New Roman" panose="02020603050405020304" pitchFamily="18" charset="0"/>
                <a:cs typeface="Times New Roman" panose="02020603050405020304" pitchFamily="18" charset="0"/>
              </a:rPr>
              <a:t>Э</a:t>
            </a:r>
            <a:r>
              <a:rPr lang="mn-MN" altLang="ja-JP" sz="1200" dirty="0">
                <a:solidFill>
                  <a:prstClr val="black"/>
                </a:solidFill>
                <a:latin typeface="Times New Roman" panose="02020603050405020304" pitchFamily="18" charset="0"/>
                <a:cs typeface="Times New Roman" panose="02020603050405020304" pitchFamily="18" charset="0"/>
              </a:rPr>
              <a:t>мнэл зүйн</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үзэл баримтлалд тулгуурласан сургалтын хөтөлбөртэй байх</a:t>
            </a:r>
          </a:p>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lang="mn-MN" altLang="ja-JP" sz="1200" dirty="0">
                <a:latin typeface="Times New Roman" panose="02020603050405020304" pitchFamily="18" charset="0"/>
                <a:cs typeface="Times New Roman" panose="02020603050405020304" pitchFamily="18" charset="0"/>
              </a:rPr>
              <a:t>Э</a:t>
            </a:r>
            <a:r>
              <a:rPr lang="mn-MN" altLang="ja-JP" sz="1200" dirty="0">
                <a:solidFill>
                  <a:prstClr val="black"/>
                </a:solidFill>
                <a:latin typeface="Times New Roman" panose="02020603050405020304" pitchFamily="18" charset="0"/>
                <a:cs typeface="Times New Roman" panose="02020603050405020304" pitchFamily="18" charset="0"/>
              </a:rPr>
              <a:t>мнэл зүйн</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 зохион байгуулахад шаардлагатай өвчний тохиолдлуудтай байх</a:t>
            </a:r>
          </a:p>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Зохих ёсны сургалтын бүтэц зохион байгуулалттай байх</a:t>
            </a:r>
          </a:p>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эмчийг шалгаруулах арга нь э</a:t>
            </a:r>
            <a:r>
              <a:rPr lang="mn-MN" altLang="ja-JP" sz="1200" dirty="0" err="1">
                <a:solidFill>
                  <a:prstClr val="black"/>
                </a:solidFill>
                <a:latin typeface="Times New Roman" panose="02020603050405020304" pitchFamily="18" charset="0"/>
                <a:cs typeface="Times New Roman" panose="02020603050405020304" pitchFamily="18" charset="0"/>
              </a:rPr>
              <a:t>мнэл</a:t>
            </a:r>
            <a:r>
              <a:rPr lang="mn-MN" altLang="ja-JP" sz="1200" dirty="0">
                <a:solidFill>
                  <a:prstClr val="black"/>
                </a:solidFill>
                <a:latin typeface="Times New Roman" panose="02020603050405020304" pitchFamily="18" charset="0"/>
                <a:cs typeface="Times New Roman" panose="02020603050405020304" pitchFamily="18" charset="0"/>
              </a:rPr>
              <a:t> зүйн</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сургалтыг хэрэгжүүлэх шалгуурт нийцсэн байх</a:t>
            </a:r>
          </a:p>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эмчид үзүүлэх нийгмийн халамж, цалин хөлс зэргийг олгох боломжтой байх</a:t>
            </a:r>
          </a:p>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lang="mn-MN" altLang="ja-JP" sz="1200" dirty="0">
                <a:latin typeface="Times New Roman" panose="02020603050405020304" pitchFamily="18" charset="0"/>
                <a:cs typeface="Times New Roman" panose="02020603050405020304" pitchFamily="18" charset="0"/>
              </a:rPr>
              <a:t>Э</a:t>
            </a:r>
            <a:r>
              <a:rPr lang="mn-MN" altLang="ja-JP" sz="1200" dirty="0">
                <a:solidFill>
                  <a:prstClr val="black"/>
                </a:solidFill>
                <a:latin typeface="Times New Roman" panose="02020603050405020304" pitchFamily="18" charset="0"/>
                <a:cs typeface="Times New Roman" panose="02020603050405020304" pitchFamily="18" charset="0"/>
              </a:rPr>
              <a:t>мнэл зүйн</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сургалтыг зохион байгуулахад шаардлагатай барилга байгууламж, тоног төхөөрөмжөөр хангагдсан байх</a:t>
            </a:r>
          </a:p>
        </p:txBody>
      </p:sp>
      <p:sp>
        <p:nvSpPr>
          <p:cNvPr id="14" name="TextBox 13">
            <a:extLst>
              <a:ext uri="{FF2B5EF4-FFF2-40B4-BE49-F238E27FC236}">
                <a16:creationId xmlns:a16="http://schemas.microsoft.com/office/drawing/2014/main" id="{C84CED69-D264-4CD4-B04A-12CD6533DD2A}"/>
              </a:ext>
            </a:extLst>
          </p:cNvPr>
          <p:cNvSpPr txBox="1"/>
          <p:nvPr/>
        </p:nvSpPr>
        <p:spPr>
          <a:xfrm>
            <a:off x="318837" y="5584079"/>
            <a:ext cx="8634663" cy="630942"/>
          </a:xfrm>
          <a:prstGeom prst="rect">
            <a:avLst/>
          </a:prstGeom>
          <a:solidFill>
            <a:schemeClr val="bg1"/>
          </a:solidFill>
        </p:spPr>
        <p:txBody>
          <a:bodyPr wrap="square" rtlCol="0">
            <a:spAutoFit/>
          </a:bodyPr>
          <a:lstStyle/>
          <a:p>
            <a:pPr marL="171450" marR="0" lvl="0" indent="-171450" algn="just" defTabSz="914400" eaLnBrk="1" fontAlgn="auto" latinLnBrk="0" hangingPunct="1">
              <a:lnSpc>
                <a:spcPts val="14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клиник сургалт бүхий түшиц эмнэлэг</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Аймаг сумын засаг даргын тушаалын дагуу клиник сургалтыг зохион байгуулж хяналт тавьж ажиллах эмнэлэг. Цаашид “түшиц эмнэлэг” гэх</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нь бусад эмнэлэг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хамтын ажиллагаатай э</a:t>
            </a:r>
            <a:r>
              <a:rPr lang="mn-MN" altLang="ja-JP" sz="1200" dirty="0" err="1">
                <a:solidFill>
                  <a:prstClr val="black"/>
                </a:solidFill>
                <a:latin typeface="Times New Roman" panose="02020603050405020304" pitchFamily="18" charset="0"/>
                <a:cs typeface="Times New Roman" panose="02020603050405020304" pitchFamily="18" charset="0"/>
              </a:rPr>
              <a:t>мнэл</a:t>
            </a:r>
            <a:r>
              <a:rPr lang="mn-MN" altLang="ja-JP" sz="1200" dirty="0">
                <a:solidFill>
                  <a:prstClr val="black"/>
                </a:solidFill>
                <a:latin typeface="Times New Roman" panose="02020603050405020304" pitchFamily="18" charset="0"/>
                <a:cs typeface="Times New Roman" panose="02020603050405020304" pitchFamily="18" charset="0"/>
              </a:rPr>
              <a:t> зүйн</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сургалттай эмнэлэг</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-тэй хамтран сургалтын зохион байгуулна.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5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2023 оны 4 сарын байдлаар нийт 1029 эмнэлэг байна. </a:t>
            </a:r>
          </a:p>
        </p:txBody>
      </p:sp>
      <p:sp>
        <p:nvSpPr>
          <p:cNvPr id="15" name="テキスト ボックス 5">
            <a:extLst>
              <a:ext uri="{FF2B5EF4-FFF2-40B4-BE49-F238E27FC236}">
                <a16:creationId xmlns:a16="http://schemas.microsoft.com/office/drawing/2014/main" id="{7D2B78C2-766B-4176-897C-BE9F0CAF2D93}"/>
              </a:ext>
            </a:extLst>
          </p:cNvPr>
          <p:cNvSpPr txBox="1"/>
          <p:nvPr/>
        </p:nvSpPr>
        <p:spPr>
          <a:xfrm>
            <a:off x="3312695" y="2502496"/>
            <a:ext cx="5476266" cy="415498"/>
          </a:xfrm>
          <a:prstGeom prst="rect">
            <a:avLst/>
          </a:prstGeom>
          <a:solidFill>
            <a:schemeClr val="bg1"/>
          </a:solid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mn-MN" altLang="ja-JP" sz="105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Эмчийн тухай хуулийн 16 дугаар зүйлийн 2-1-д заасан клиник сургалттай холбоотой тушаал №2</a:t>
            </a:r>
            <a:endParaRPr kumimoji="0" lang="ja-JP" altLang="en-US" sz="105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22555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1AB0B-6A40-8B27-143C-A483A1762D5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37AD10DD-6045-9EA7-28E1-1482066B34BD}"/>
              </a:ext>
            </a:extLst>
          </p:cNvPr>
          <p:cNvSpPr>
            <a:spLocks noGrp="1"/>
          </p:cNvSpPr>
          <p:nvPr>
            <p:ph type="body" idx="1"/>
          </p:nvPr>
        </p:nvSpPr>
        <p:spPr/>
        <p:txBody>
          <a:bodyPr/>
          <a:lstStyle/>
          <a:p>
            <a:endParaRPr kumimoji="1" lang="ja-JP" altLang="en-US"/>
          </a:p>
        </p:txBody>
      </p:sp>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BC9F56B0-447B-C44C-6ACD-130B4F742734}"/>
              </a:ext>
            </a:extLst>
          </p:cNvPr>
          <p:cNvPicPr>
            <a:picLocks noChangeAspect="1"/>
          </p:cNvPicPr>
          <p:nvPr/>
        </p:nvPicPr>
        <p:blipFill>
          <a:blip r:embed="rId2">
            <a:extLst>
              <a:ext uri="{28A0092B-C50C-407E-A947-70E740481C1C}">
                <a14:useLocalDpi xmlns:a14="http://schemas.microsoft.com/office/drawing/2010/main" val="0"/>
              </a:ext>
            </a:extLst>
          </a:blip>
          <a:srcRect l="9677" r="9785"/>
          <a:stretch/>
        </p:blipFill>
        <p:spPr>
          <a:xfrm>
            <a:off x="12032" y="277924"/>
            <a:ext cx="9144000" cy="6386455"/>
          </a:xfrm>
          <a:prstGeom prst="rect">
            <a:avLst/>
          </a:prstGeom>
        </p:spPr>
      </p:pic>
      <p:sp>
        <p:nvSpPr>
          <p:cNvPr id="6" name="テキスト ボックス 5">
            <a:extLst>
              <a:ext uri="{FF2B5EF4-FFF2-40B4-BE49-F238E27FC236}">
                <a16:creationId xmlns:a16="http://schemas.microsoft.com/office/drawing/2014/main" id="{A92C0032-C3AE-48B2-57F3-F1CA62138CC5}"/>
              </a:ext>
            </a:extLst>
          </p:cNvPr>
          <p:cNvSpPr txBox="1"/>
          <p:nvPr/>
        </p:nvSpPr>
        <p:spPr>
          <a:xfrm>
            <a:off x="-12032" y="6499290"/>
            <a:ext cx="914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2024 оны 3 сарын 25-ны өдөр, Эмнэлгийн мэргэжилтний ёс зүйн зөвлөлийн Эмнэлзүйн сургалтын дэд хорооны материалаас авав </a:t>
            </a:r>
            <a:r>
              <a:rPr kumimoji="0" lang="en-US"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https://www.mhlw.go.jp/stf/shingi2/0000200876_00005.html</a:t>
            </a:r>
          </a:p>
        </p:txBody>
      </p:sp>
      <p:sp>
        <p:nvSpPr>
          <p:cNvPr id="7" name="TextBox 6">
            <a:extLst>
              <a:ext uri="{FF2B5EF4-FFF2-40B4-BE49-F238E27FC236}">
                <a16:creationId xmlns:a16="http://schemas.microsoft.com/office/drawing/2014/main" id="{3D93A008-9966-408A-A4DC-63102956F54E}"/>
              </a:ext>
            </a:extLst>
          </p:cNvPr>
          <p:cNvSpPr txBox="1"/>
          <p:nvPr/>
        </p:nvSpPr>
        <p:spPr>
          <a:xfrm>
            <a:off x="298783" y="1066023"/>
            <a:ext cx="4749165"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Суралцагч эмчийн шалгаруулалт болон тэдгээрийн хангамж   </a:t>
            </a:r>
            <a:endParaRPr kumimoji="0" lang="en-US"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13C3693-BF3C-43A9-A1B4-F4F2E4F46D04}"/>
              </a:ext>
            </a:extLst>
          </p:cNvPr>
          <p:cNvSpPr txBox="1"/>
          <p:nvPr/>
        </p:nvSpPr>
        <p:spPr>
          <a:xfrm>
            <a:off x="305714" y="2847201"/>
            <a:ext cx="198028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mn-MN"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Сургалтын хөтөлбөр    </a:t>
            </a:r>
            <a:endParaRPr kumimoji="0" lang="en-US"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7072C12-4038-4C7D-B1F2-04D93950525B}"/>
              </a:ext>
            </a:extLst>
          </p:cNvPr>
          <p:cNvSpPr txBox="1"/>
          <p:nvPr/>
        </p:nvSpPr>
        <p:spPr>
          <a:xfrm>
            <a:off x="305714" y="4599632"/>
            <a:ext cx="5546846"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Суралцагч эмчийн үнэлгээ ба </a:t>
            </a:r>
            <a:r>
              <a:rPr kumimoji="0" lang="mn-MN" sz="12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сургал</a:t>
            </a:r>
            <a:r>
              <a:rPr lang="mn-MN" sz="1200" b="1" dirty="0">
                <a:solidFill>
                  <a:prstClr val="black"/>
                </a:solidFill>
                <a:latin typeface="Times New Roman" panose="02020603050405020304" pitchFamily="18" charset="0"/>
                <a:cs typeface="Times New Roman" panose="02020603050405020304" pitchFamily="18" charset="0"/>
              </a:rPr>
              <a:t>т дүүргэсний гэрчилгээ</a:t>
            </a:r>
            <a:r>
              <a:rPr kumimoji="0" lang="mn-MN" sz="12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11" name="TextBox 10">
            <a:extLst>
              <a:ext uri="{FF2B5EF4-FFF2-40B4-BE49-F238E27FC236}">
                <a16:creationId xmlns:a16="http://schemas.microsoft.com/office/drawing/2014/main" id="{7F226F8A-5675-48D3-A3AE-7C5BEA10FCC0}"/>
              </a:ext>
            </a:extLst>
          </p:cNvPr>
          <p:cNvSpPr txBox="1"/>
          <p:nvPr/>
        </p:nvSpPr>
        <p:spPr>
          <a:xfrm>
            <a:off x="163780" y="1335047"/>
            <a:ext cx="8883684" cy="1502976"/>
          </a:xfrm>
          <a:prstGeom prst="rect">
            <a:avLst/>
          </a:prstGeom>
          <a:solidFill>
            <a:schemeClr val="bg1"/>
          </a:solidFill>
        </p:spPr>
        <p:txBody>
          <a:bodyPr wrap="square" rtlCol="0">
            <a:spAutoFit/>
          </a:bodyPr>
          <a:lstStyle/>
          <a:p>
            <a:pPr marL="171450" marR="0" lvl="0" indent="-171450" algn="just" defTabSz="91440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эмчийг шалгаруулалтыг зарчмын хувьд суралцагч эмчийн мачинг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түшиц эмнэлэг болон суралцах хүсэлт гаргасан эмчийн тухайд тухай бүрийн хүсэлтэд тулгуурлан тодорхой дагуу зохицуулалт хийх систем</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-ийг ашиглан олон нийтэд нээлттэй зарлана. </a:t>
            </a:r>
          </a:p>
          <a:p>
            <a:pPr marL="171450" marR="0" lvl="0" indent="-171450" algn="just" defTabSz="91440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Мачинг процессыг 6 сарын эхний 10 хоногт эхлүүлж, хуваарилалтыг 10 сарын сүүлээр шийдвэрлэнэ. 3 дугаар сард зохион байгуулагдах эмчийн улсын шалгалтад тэнцсэн тохиолдолд жинхлэн элсүүлнэ</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0" marR="0" lvl="0" indent="0" algn="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2024 оны 4 сараас эхлэх клиник сургалтад хамрагдсан эмчийн тоо 9,338</a:t>
            </a:r>
          </a:p>
          <a:p>
            <a:pPr marL="171450" marR="0" lvl="0" indent="-171450" algn="l" defTabSz="91440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Түшиц эмнэлэг тус бүрийн шалгаруулах эмчийн тоог аймаг мужууд улсаас тогтоосон тооны дээд хэмжээн дотор хуваарилан шийднэ.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71450" marR="0" lvl="0" indent="-171450" algn="l" defTabSz="91440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 эмнэлэгт ажилд орж цалин хөлс авна.  </a:t>
            </a:r>
            <a:endPar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F3E3BAD-5204-489F-B52A-6951974CC9BC}"/>
              </a:ext>
            </a:extLst>
          </p:cNvPr>
          <p:cNvSpPr txBox="1"/>
          <p:nvPr/>
        </p:nvSpPr>
        <p:spPr>
          <a:xfrm>
            <a:off x="226694" y="3133871"/>
            <a:ext cx="8686800" cy="516295"/>
          </a:xfrm>
          <a:prstGeom prst="rect">
            <a:avLst/>
          </a:prstGeom>
          <a:solidFill>
            <a:schemeClr val="bg1"/>
          </a:solidFill>
        </p:spPr>
        <p:txBody>
          <a:bodyPr wrap="square" rtlCol="0">
            <a:spAutoFit/>
          </a:bodyPr>
          <a:lstStyle/>
          <a:p>
            <a:pPr marL="171450" marR="0" lvl="0" indent="-171450" algn="just" defTabSz="914400" eaLnBrk="1" fontAlgn="auto" latinLnBrk="0" hangingPunct="1">
              <a:lnSpc>
                <a:spcPts val="11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Заавал судлах шаардлагатай нь доторын тасагт 24 д/хоногоос дээш, яаралтай тусламжийн тасагт 12 д/хоногоос дээш, мэс засал, хүүхэд судлал, </a:t>
            </a:r>
            <a:r>
              <a:rPr lang="mn-MN" sz="1200" dirty="0">
                <a:latin typeface="Times New Roman" panose="02020603050405020304" pitchFamily="18" charset="0"/>
                <a:cs typeface="Times New Roman" panose="02020603050405020304" pitchFamily="18" charset="0"/>
              </a:rPr>
              <a:t>эх барих</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эмэгтэйчүүд, </a:t>
            </a:r>
            <a:r>
              <a:rPr lang="mn-MN" sz="1200" dirty="0">
                <a:latin typeface="Times New Roman" panose="02020603050405020304" pitchFamily="18" charset="0"/>
                <a:cs typeface="Times New Roman" panose="02020603050405020304" pitchFamily="18" charset="0"/>
              </a:rPr>
              <a:t>сэтгэц судлал</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болон бүс нутгийн болон амбулатори тус бүрдээ 4 д/хоногоос дээш хугацаагаар сургалтад хамрагдана.    </a:t>
            </a:r>
          </a:p>
        </p:txBody>
      </p:sp>
      <p:sp>
        <p:nvSpPr>
          <p:cNvPr id="14" name="TextBox 13">
            <a:extLst>
              <a:ext uri="{FF2B5EF4-FFF2-40B4-BE49-F238E27FC236}">
                <a16:creationId xmlns:a16="http://schemas.microsoft.com/office/drawing/2014/main" id="{9261A046-8880-4B98-8834-D3FE9B789E0D}"/>
              </a:ext>
            </a:extLst>
          </p:cNvPr>
          <p:cNvSpPr txBox="1"/>
          <p:nvPr/>
        </p:nvSpPr>
        <p:spPr>
          <a:xfrm>
            <a:off x="262222" y="4886510"/>
            <a:ext cx="8686800" cy="1503745"/>
          </a:xfrm>
          <a:prstGeom prst="rect">
            <a:avLst/>
          </a:prstGeom>
          <a:solidFill>
            <a:schemeClr val="bg1"/>
          </a:solidFill>
        </p:spPr>
        <p:txBody>
          <a:bodyPr wrap="square" rtlCol="0">
            <a:spAutoFit/>
          </a:bodyPr>
          <a:lstStyle/>
          <a:p>
            <a:pPr marL="171450" marR="0" lvl="0" indent="-171450" algn="just" defTabSz="914400" eaLnBrk="1" fontAlgn="auto" latinLnBrk="0" hangingPunct="1">
              <a:lnSpc>
                <a:spcPts val="11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Тасаг бүрээр, тухайн тасагт ажиллах хугацаа дуусахад багш эмч “Суралцагч эмчийн үнэлгээний хуудас”-д дүгнэж, </a:t>
            </a:r>
            <a:r>
              <a:rPr kumimoji="0" lang="mn-MN" sz="1200" b="0" i="0" u="sng"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жилд 2-с дээш удаа суралцагч эмчийн ажлыг эргэн харж дүгнэнэ.</a:t>
            </a:r>
          </a:p>
          <a:p>
            <a:pPr marL="171450" marR="0" lvl="0" indent="-171450" algn="just" defTabSz="914400" eaLnBrk="1" fontAlgn="auto" latinLnBrk="0" hangingPunct="1">
              <a:lnSpc>
                <a:spcPts val="11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Түшиц эмнэлэг нь сургалтын нийт хугацаа дуусахад “клиник сургалтын зорилтод хүрсэн үр дүнг тодорхойлох хуудас” дээр үндэслэн сургалтын амжилттай дүүргэсэн эсэхийг дүгнэж, “амжилттай дүүргэсэн” гэж тодорхойлох тохиолдолд суралцагч эмчид клиник сургалт дүүргэсэн сертификатыг гардуулна. “Амжилттай дүүргэсэн” гэж тодорхойлоогүй бол сургалтын хугацааг сунгана.</a:t>
            </a:r>
          </a:p>
          <a:p>
            <a:pPr marL="171450" marR="0" lvl="0" indent="-171450" algn="just" defTabSz="914400" eaLnBrk="1" fontAlgn="auto" latinLnBrk="0" hangingPunct="1">
              <a:lnSpc>
                <a:spcPts val="1100"/>
              </a:lnSpc>
              <a:spcBef>
                <a:spcPts val="0"/>
              </a:spcBef>
              <a:spcAft>
                <a:spcPts val="0"/>
              </a:spcAft>
              <a:buClrTx/>
              <a:buSzTx/>
              <a:buFont typeface="Arial" panose="020B0604020202020204" pitchFamily="34" charset="0"/>
              <a:buChar char="•"/>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Хөдөлмөр, нийгмийн халамжийн сайд эмнэл зүйн сургалтыг амжилттай дүүргэсэн эмч нарын хүсэлтэд үндэслэн тус сургалтын дүүргэсэн тухайд эмчийн бүртгэл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эмчийн лицензийн бүртгэлд хамаарах зүйлийн бүртгэл</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 бүртгэн, эмнэл зүйн сургалтыг төгссөн бүртгэлийн баталгааг олгоно. </a:t>
            </a:r>
          </a:p>
          <a:p>
            <a:pPr marL="171450" marR="0" lvl="0" indent="-171450" algn="just" defTabSz="914400" eaLnBrk="1" fontAlgn="auto" latinLnBrk="0" hangingPunct="1">
              <a:lnSpc>
                <a:spcPts val="1100"/>
              </a:lnSpc>
              <a:spcBef>
                <a:spcPts val="0"/>
              </a:spcBef>
              <a:spcAft>
                <a:spcPts val="0"/>
              </a:spcAft>
              <a:buClrTx/>
              <a:buSzTx/>
              <a:buFont typeface="Arial" panose="020B0604020202020204" pitchFamily="34" charset="0"/>
              <a:buChar char="•"/>
              <a:tabLst/>
              <a:defRPr/>
            </a:pP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25F8D52-A910-57D1-F1C5-4B473155693A}"/>
              </a:ext>
            </a:extLst>
          </p:cNvPr>
          <p:cNvSpPr txBox="1"/>
          <p:nvPr/>
        </p:nvSpPr>
        <p:spPr>
          <a:xfrm>
            <a:off x="10489" y="276492"/>
            <a:ext cx="9139672" cy="769441"/>
          </a:xfrm>
          <a:prstGeom prst="rect">
            <a:avLst/>
          </a:prstGeom>
          <a:solidFill>
            <a:srgbClr val="003B68"/>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Эмчийн </a:t>
            </a:r>
            <a:r>
              <a:rPr lang="mn-MN" sz="2400" dirty="0">
                <a:solidFill>
                  <a:prstClr val="white"/>
                </a:solidFill>
                <a:latin typeface="Times New Roman" panose="02020603050405020304" pitchFamily="18" charset="0"/>
                <a:cs typeface="Times New Roman" panose="02020603050405020304" pitchFamily="18" charset="0"/>
              </a:rPr>
              <a:t>эмнэл зүйн</a:t>
            </a:r>
            <a:r>
              <a:rPr kumimoji="0" lang="mn-MN"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сургалтын тогтолцооны ерөнхий агуулга</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105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5" name="図 24">
            <a:extLst>
              <a:ext uri="{FF2B5EF4-FFF2-40B4-BE49-F238E27FC236}">
                <a16:creationId xmlns:a16="http://schemas.microsoft.com/office/drawing/2014/main" id="{F41C2911-43EC-8BBD-2071-B72C0AC32AE6}"/>
              </a:ext>
            </a:extLst>
          </p:cNvPr>
          <p:cNvPicPr>
            <a:picLocks noChangeAspect="1"/>
          </p:cNvPicPr>
          <p:nvPr/>
        </p:nvPicPr>
        <p:blipFill>
          <a:blip r:embed="rId3"/>
          <a:stretch>
            <a:fillRect/>
          </a:stretch>
        </p:blipFill>
        <p:spPr>
          <a:xfrm>
            <a:off x="1676400" y="3636393"/>
            <a:ext cx="6172200" cy="851198"/>
          </a:xfrm>
          <a:prstGeom prst="rect">
            <a:avLst/>
          </a:prstGeom>
        </p:spPr>
      </p:pic>
    </p:spTree>
    <p:extLst>
      <p:ext uri="{BB962C8B-B14F-4D97-AF65-F5344CB8AC3E}">
        <p14:creationId xmlns:p14="http://schemas.microsoft.com/office/powerpoint/2010/main" val="84794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0C7EA-C26F-042D-B8BF-10F7590232D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7DD9055-3E8D-5B18-2B05-A364A1B15E4D}"/>
              </a:ext>
            </a:extLst>
          </p:cNvPr>
          <p:cNvSpPr>
            <a:spLocks noGrp="1"/>
          </p:cNvSpPr>
          <p:nvPr>
            <p:ph type="body" idx="1"/>
          </p:nvPr>
        </p:nvSpPr>
        <p:spPr/>
        <p:txBody>
          <a:bodyPr/>
          <a:lstStyle/>
          <a:p>
            <a:endParaRPr kumimoji="1" lang="ja-JP" altLang="en-US"/>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C09F3F6D-17D0-87E5-7CFF-92CD4934576D}"/>
              </a:ext>
            </a:extLst>
          </p:cNvPr>
          <p:cNvPicPr>
            <a:picLocks noChangeAspect="1"/>
          </p:cNvPicPr>
          <p:nvPr/>
        </p:nvPicPr>
        <p:blipFill>
          <a:blip r:embed="rId2">
            <a:extLst>
              <a:ext uri="{28A0092B-C50C-407E-A947-70E740481C1C}">
                <a14:useLocalDpi xmlns:a14="http://schemas.microsoft.com/office/drawing/2010/main" val="0"/>
              </a:ext>
            </a:extLst>
          </a:blip>
          <a:srcRect l="9677" r="9677"/>
          <a:stretch/>
        </p:blipFill>
        <p:spPr>
          <a:xfrm>
            <a:off x="0" y="240030"/>
            <a:ext cx="9144000" cy="6377939"/>
          </a:xfrm>
          <a:prstGeom prst="rect">
            <a:avLst/>
          </a:prstGeom>
        </p:spPr>
      </p:pic>
      <p:sp>
        <p:nvSpPr>
          <p:cNvPr id="6" name="テキスト ボックス 5">
            <a:extLst>
              <a:ext uri="{FF2B5EF4-FFF2-40B4-BE49-F238E27FC236}">
                <a16:creationId xmlns:a16="http://schemas.microsoft.com/office/drawing/2014/main" id="{9FEB31F5-44A3-4F4B-4D66-118140AFBFCC}"/>
              </a:ext>
            </a:extLst>
          </p:cNvPr>
          <p:cNvSpPr txBox="1"/>
          <p:nvPr/>
        </p:nvSpPr>
        <p:spPr>
          <a:xfrm>
            <a:off x="-12032" y="6428151"/>
            <a:ext cx="914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2024 оны 3 сарын 25-ны өдөр, Эмнэлгийн мэргэжилтний ёс зүйн зөвлөлийн Эмнэлзүйн сургалтын дэд хорооны материалаас авав </a:t>
            </a:r>
            <a:r>
              <a:rPr kumimoji="0" lang="en-US"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https://www.mhlw.go.jp/stf/shingi2/0000200876_00005.html</a:t>
            </a:r>
          </a:p>
        </p:txBody>
      </p:sp>
      <p:sp>
        <p:nvSpPr>
          <p:cNvPr id="4" name="TextBox 3">
            <a:extLst>
              <a:ext uri="{FF2B5EF4-FFF2-40B4-BE49-F238E27FC236}">
                <a16:creationId xmlns:a16="http://schemas.microsoft.com/office/drawing/2014/main" id="{A467390A-05C3-4259-94DC-C5EAFAF5D4B2}"/>
              </a:ext>
            </a:extLst>
          </p:cNvPr>
          <p:cNvSpPr txBox="1"/>
          <p:nvPr/>
        </p:nvSpPr>
        <p:spPr>
          <a:xfrm>
            <a:off x="76200" y="1072127"/>
            <a:ext cx="8635047" cy="276999"/>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1946 </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онд эмчийн дадлагын тогтолцоог бий болгосон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Улсын шалгалтад орох шалгуурын хангахын тулд шаардлагатай хичээл</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80C95C46-41C8-4F63-AE1C-23174773150D}"/>
              </a:ext>
            </a:extLst>
          </p:cNvPr>
          <p:cNvSpPr txBox="1"/>
          <p:nvPr/>
        </p:nvSpPr>
        <p:spPr>
          <a:xfrm>
            <a:off x="76200" y="1353136"/>
            <a:ext cx="8635047" cy="276999"/>
          </a:xfrm>
          <a:prstGeom prst="rect">
            <a:avLst/>
          </a:prstGeom>
          <a:solidFill>
            <a:schemeClr val="bg1">
              <a:lumMod val="8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Тулгарч байсан асуудал</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Дадлагын оюутныг статус, цалин хөлс гэх мэт нь тодорхой бус, заах тогтолцоо бүрэн бүрдээгүй.</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FDEDB4C-E1BC-4348-8386-90A848CC3341}"/>
              </a:ext>
            </a:extLst>
          </p:cNvPr>
          <p:cNvSpPr txBox="1"/>
          <p:nvPr/>
        </p:nvSpPr>
        <p:spPr>
          <a:xfrm>
            <a:off x="86325" y="1623922"/>
            <a:ext cx="8635047" cy="246221"/>
          </a:xfrm>
          <a:prstGeom prst="rect">
            <a:avLst/>
          </a:prstGeom>
          <a:solidFill>
            <a:schemeClr val="bg1"/>
          </a:solidFill>
        </p:spPr>
        <p:txBody>
          <a:bodyPr wrap="square"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1968 </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онд эмнэл зүйн сургалтын тогтолцоог бий болгосон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эмчлэх эрхийн лиценз авсан эмч 2-оос дээш жил суралцахыг хичээнэ.</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A32828C3-371D-43D2-BF2D-03FA135BBF86}"/>
              </a:ext>
            </a:extLst>
          </p:cNvPr>
          <p:cNvSpPr txBox="1"/>
          <p:nvPr/>
        </p:nvSpPr>
        <p:spPr>
          <a:xfrm>
            <a:off x="76200" y="1954679"/>
            <a:ext cx="8635047" cy="1015663"/>
          </a:xfrm>
          <a:prstGeom prst="rect">
            <a:avLst/>
          </a:prstGeom>
          <a:solidFill>
            <a:schemeClr val="bg1">
              <a:lumMod val="85000"/>
            </a:schemeClr>
          </a:solidFill>
        </p:spPr>
        <p:txBody>
          <a:bodyPr wrap="square"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Тулгарч байсан асуудал: </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Мэргэших хүсэлтэй салбарын дадлага голлодог байсан тул анхан шатны эмнэлгийн тусламж үйлчилгээний чадвар хангалтгүй.</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Хүлээн авсан эмнэлгийн сургалтын тогтолцоо хангалтгүй. </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Цалин хөлс олгох санхүүгийн чадамж хангалтгүй тул цагийн ажил хийж амьдралаа залгуулж байсан. </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Хязгаарлагдмал хүрээтэй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төгссөн дээд сургууль гэх мэт</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0D63C79-E4E0-4449-B348-CD028C30516E}"/>
              </a:ext>
            </a:extLst>
          </p:cNvPr>
          <p:cNvSpPr txBox="1"/>
          <p:nvPr/>
        </p:nvSpPr>
        <p:spPr>
          <a:xfrm>
            <a:off x="28074" y="2982725"/>
            <a:ext cx="9103894" cy="400110"/>
          </a:xfrm>
          <a:prstGeom prst="rect">
            <a:avLst/>
          </a:prstGeom>
          <a:solidFill>
            <a:schemeClr val="bg1"/>
          </a:solidFill>
        </p:spPr>
        <p:txBody>
          <a:bodyPr wrap="square"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2004 </a:t>
            </a: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он</a:t>
            </a: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Шинэ тогтолцоог хэрэгжүүлсэн </a:t>
            </a: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Эмчийн тухай хуулийн шинэчлэл</a:t>
            </a: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&lt;</a:t>
            </a: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клиник сургалтыг заавал судлах хичээл болгосон</a:t>
            </a:r>
            <a:r>
              <a:rPr kumimoji="0" lang="en-US"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&gt;</a:t>
            </a:r>
            <a:endPar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ts val="1200"/>
              </a:lnSpc>
              <a:spcBef>
                <a:spcPts val="0"/>
              </a:spcBef>
              <a:spcAft>
                <a:spcPts val="0"/>
              </a:spcAft>
              <a:buClrTx/>
              <a:buSzTx/>
              <a:buFontTx/>
              <a:buNone/>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Тогтолцоог сайжруулах талаар судлаж байна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2008 оны 9 сараас</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DB7665FC-BFAF-4C3F-B8FE-393C1BB5CC3C}"/>
              </a:ext>
            </a:extLst>
          </p:cNvPr>
          <p:cNvSpPr txBox="1"/>
          <p:nvPr/>
        </p:nvSpPr>
        <p:spPr>
          <a:xfrm>
            <a:off x="86325" y="3402449"/>
            <a:ext cx="8635047" cy="1169551"/>
          </a:xfrm>
          <a:prstGeom prst="rect">
            <a:avLst/>
          </a:prstGeom>
          <a:solidFill>
            <a:schemeClr val="bg1">
              <a:lumMod val="85000"/>
            </a:schemeClr>
          </a:solidFill>
        </p:spPr>
        <p:txBody>
          <a:bodyPr wrap="square" rtlCol="0">
            <a:spAutoFit/>
          </a:bodyPr>
          <a:lstStyle/>
          <a:p>
            <a:pPr marL="0" marR="0" lvl="0" indent="0" defTabSz="914400" eaLnBrk="1" fontAlgn="auto" latinLnBrk="0" hangingPunct="1">
              <a:lnSpc>
                <a:spcPts val="1200"/>
              </a:lnSpc>
              <a:spcBef>
                <a:spcPts val="0"/>
              </a:spcBef>
              <a:spcAft>
                <a:spcPts val="0"/>
              </a:spcAft>
              <a:buClrTx/>
              <a:buSzTx/>
              <a:buFontTx/>
              <a:buNone/>
              <a:tabLst/>
              <a:defRPr/>
            </a:pPr>
            <a:r>
              <a:rPr kumimoji="0" lang="mn-MN" sz="1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Тулгарч байсан асуудал: </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Мэргэшсэн эмч болох карьерын замыг хөөхөд саад болдог</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Хүлээн авсан эмнэлгийн сургалтын тогтолцооны ялгаатай байдал бий болсон.</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Дээд сургуулийн харьяа эмнэлгийн эмч томилон ажиллуулах үүрэг функц алдагдаж, бүс нутаг дахь эмчийн дутагдал хурцадсан.</a:t>
            </a: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Элсүүлэх эмчийн квот сургалтад хамрагдах хүсэлтэй эмчийн тооноос 1.3 дахин давах хүртэл нэмэгдэж, суралцагч эмч төв суурин газарт төвлөрсөн</a:t>
            </a:r>
          </a:p>
        </p:txBody>
      </p:sp>
      <p:sp>
        <p:nvSpPr>
          <p:cNvPr id="13" name="TextBox 12">
            <a:extLst>
              <a:ext uri="{FF2B5EF4-FFF2-40B4-BE49-F238E27FC236}">
                <a16:creationId xmlns:a16="http://schemas.microsoft.com/office/drawing/2014/main" id="{5511CBA4-EA36-4F07-AB0F-49E2AB821666}"/>
              </a:ext>
            </a:extLst>
          </p:cNvPr>
          <p:cNvSpPr txBox="1"/>
          <p:nvPr/>
        </p:nvSpPr>
        <p:spPr>
          <a:xfrm>
            <a:off x="533400" y="4682405"/>
            <a:ext cx="2971800" cy="276999"/>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2010</a:t>
            </a:r>
            <a:r>
              <a:rPr kumimoji="0" lang="mn-MN" altLang="ja-JP"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он Тогтолцоог боловсронгуй болгох </a:t>
            </a:r>
            <a:endPar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4F2BD5E-293F-4E14-87EB-49FA8D5B0EB1}"/>
              </a:ext>
            </a:extLst>
          </p:cNvPr>
          <p:cNvSpPr txBox="1"/>
          <p:nvPr/>
        </p:nvSpPr>
        <p:spPr>
          <a:xfrm>
            <a:off x="76200" y="4927320"/>
            <a:ext cx="8635047" cy="861774"/>
          </a:xfrm>
          <a:prstGeom prst="rect">
            <a:avLst/>
          </a:prstGeom>
          <a:solidFill>
            <a:schemeClr val="bg1">
              <a:lumMod val="85000"/>
            </a:schemeClr>
          </a:solidFill>
        </p:spPr>
        <p:txBody>
          <a:bodyPr wrap="square" rtlCol="0">
            <a:spAutoFit/>
          </a:bodyPr>
          <a:lstStyle/>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хөтөлбөрийн уян хатан байдал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Заавал судлах хичээлийн 3 нь тогтоосон хичээл, 2-ийг нь сонголттой судлах болгов.</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lang="mn-MN" sz="1200" dirty="0">
                <a:latin typeface="Times New Roman" panose="02020603050405020304" pitchFamily="18" charset="0"/>
                <a:cs typeface="Times New Roman" panose="02020603050405020304" pitchFamily="18" charset="0"/>
              </a:rPr>
              <a:t>Эмнэл зүйн </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түшиц эмнэлгээр тогтоох шалгуурыг өндөрсгөх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Жилд хүлээн авах өвчтөний тоо 3000-аас дээш гэж заасан</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эмчийн шалгаруулах тоонд өөрчлөлт оруулсан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Аймаг муж бүрээр дээд хязгаарыг тогтоох гэх мэт</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0BE560-7F01-45CC-89A5-EF3C09B5E7D2}"/>
              </a:ext>
            </a:extLst>
          </p:cNvPr>
          <p:cNvSpPr txBox="1"/>
          <p:nvPr/>
        </p:nvSpPr>
        <p:spPr>
          <a:xfrm>
            <a:off x="86325" y="5853470"/>
            <a:ext cx="8635047" cy="553998"/>
          </a:xfrm>
          <a:prstGeom prst="rect">
            <a:avLst/>
          </a:prstGeom>
          <a:solidFill>
            <a:schemeClr val="bg1">
              <a:lumMod val="85000"/>
            </a:schemeClr>
          </a:solidFill>
        </p:spPr>
        <p:txBody>
          <a:bodyPr wrap="square" rtlCol="0">
            <a:spAutoFit/>
          </a:bodyPr>
          <a:lstStyle/>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Сургалтад хамрагдах хүсэлтэй эмчийн тоотой харьцуулах элсэгчийн квотын хувийг бууруулсан.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(2015 </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онд 1.2 байсныг 2020 онд 1.1 болгосон </a:t>
            </a:r>
            <a:r>
              <a:rPr kumimoji="0" lang="en-US"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200"/>
              </a:lnSpc>
              <a:spcBef>
                <a:spcPts val="0"/>
              </a:spcBef>
              <a:spcAft>
                <a:spcPts val="0"/>
              </a:spcAft>
              <a:buClrTx/>
              <a:buSzTx/>
              <a:buFontTx/>
              <a:buAutoNum type="arabicPeriod"/>
              <a:tabLst/>
              <a:defRPr/>
            </a:pP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Аймаг муж нь дээд хязгаарын хүрээнд эмнэлэг тус бүрээр элсүүлэх эмчийн квотод зохицуулалт хийх боломж олгосон гэх мэт </a:t>
            </a:r>
          </a:p>
        </p:txBody>
      </p:sp>
      <p:sp>
        <p:nvSpPr>
          <p:cNvPr id="16" name="TextBox 3">
            <a:extLst>
              <a:ext uri="{FF2B5EF4-FFF2-40B4-BE49-F238E27FC236}">
                <a16:creationId xmlns:a16="http://schemas.microsoft.com/office/drawing/2014/main" id="{3E86FCCD-65C6-1939-0624-F9958AC4D6E8}"/>
              </a:ext>
            </a:extLst>
          </p:cNvPr>
          <p:cNvSpPr txBox="1"/>
          <p:nvPr/>
        </p:nvSpPr>
        <p:spPr>
          <a:xfrm>
            <a:off x="0" y="228391"/>
            <a:ext cx="9139672" cy="746358"/>
          </a:xfrm>
          <a:prstGeom prst="rect">
            <a:avLst/>
          </a:prstGeom>
          <a:solidFill>
            <a:srgbClr val="003B68"/>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Эмчийн </a:t>
            </a:r>
            <a:r>
              <a:rPr lang="mn-MN" sz="2400" dirty="0">
                <a:solidFill>
                  <a:prstClr val="white"/>
                </a:solidFill>
                <a:latin typeface="Times New Roman" panose="02020603050405020304" pitchFamily="18" charset="0"/>
                <a:cs typeface="Times New Roman" panose="02020603050405020304" pitchFamily="18" charset="0"/>
              </a:rPr>
              <a:t>эмнэл зүйн</a:t>
            </a:r>
            <a:r>
              <a:rPr kumimoji="0" lang="mn-MN"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сургалтын тогтолцооны </a:t>
            </a:r>
            <a:r>
              <a:rPr kumimoji="0" lang="mn-MN" altLang="ja-JP" sz="24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түүхэн замнал</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mn-MN" sz="105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113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F26A6-3B13-4DDE-37E7-23CC80F287FC}"/>
              </a:ext>
            </a:extLst>
          </p:cNvPr>
          <p:cNvSpPr>
            <a:spLocks noGrp="1"/>
          </p:cNvSpPr>
          <p:nvPr>
            <p:ph type="title"/>
          </p:nvPr>
        </p:nvSpPr>
        <p:spPr/>
        <p:txBody>
          <a:bodyPr rtlCol="0"/>
          <a:lstStyle/>
          <a:p>
            <a:pPr rtl="0"/>
            <a:endParaRPr kumimoji="1" lang="ja-JP" altLang="en-US" sz="240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5533FA52-47FC-98FE-AFD7-7AE6C1CE20D0}"/>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C5D957-ECE8-48A4-BFCC-3232C5C17E0B}" type="slidenum">
              <a:rPr kumimoji="1" lang="ja-JP" altLang="en-US" sz="600" b="0" i="0" u="none" strike="noStrike" kern="1200" cap="none" spc="0" normalizeH="0" baseline="0" noProof="0" smtClean="0">
                <a:ln>
                  <a:noFill/>
                </a:ln>
                <a:solidFill>
                  <a:srgbClr val="000000">
                    <a:tint val="82000"/>
                  </a:srgbClr>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600" b="0" i="0" u="none" strike="noStrike" kern="1200" cap="none" spc="0" normalizeH="0" baseline="0" noProof="0">
              <a:ln>
                <a:noFill/>
              </a:ln>
              <a:solidFill>
                <a:srgbClr val="000000">
                  <a:tint val="82000"/>
                </a:srgbClr>
              </a:solidFill>
              <a:effectLst/>
              <a:uLnTx/>
              <a:uFillTx/>
              <a:latin typeface="Arial" panose="020B0604020202020204" pitchFamily="34" charset="0"/>
              <a:ea typeface="メイリオ"/>
              <a:cs typeface="Arial" panose="020B0604020202020204" pitchFamily="34" charset="0"/>
            </a:endParaRPr>
          </a:p>
        </p:txBody>
      </p:sp>
      <p:pic>
        <p:nvPicPr>
          <p:cNvPr id="10" name="コンテンツ プレースホルダー 9">
            <a:extLst>
              <a:ext uri="{FF2B5EF4-FFF2-40B4-BE49-F238E27FC236}">
                <a16:creationId xmlns:a16="http://schemas.microsoft.com/office/drawing/2014/main" id="{1971DBE7-DC5B-1559-D7C1-19AAB35446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37744"/>
            <a:ext cx="9144000" cy="6382511"/>
          </a:xfrm>
        </p:spPr>
      </p:pic>
      <p:grpSp>
        <p:nvGrpSpPr>
          <p:cNvPr id="5" name="Group 20"/>
          <p:cNvGrpSpPr>
            <a:grpSpLocks/>
          </p:cNvGrpSpPr>
          <p:nvPr/>
        </p:nvGrpSpPr>
        <p:grpSpPr bwMode="auto">
          <a:xfrm>
            <a:off x="34290" y="228917"/>
            <a:ext cx="9166860" cy="6258560"/>
            <a:chOff x="68" y="-143"/>
            <a:chExt cx="14436" cy="9856"/>
          </a:xfrm>
        </p:grpSpPr>
        <p:sp>
          <p:nvSpPr>
            <p:cNvPr id="6" name="Text Box 18"/>
            <p:cNvSpPr txBox="1">
              <a:spLocks noChangeArrowheads="1"/>
            </p:cNvSpPr>
            <p:nvPr/>
          </p:nvSpPr>
          <p:spPr bwMode="auto">
            <a:xfrm>
              <a:off x="1228" y="0"/>
              <a:ext cx="11453" cy="19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7" name="Text Box 17"/>
            <p:cNvSpPr txBox="1">
              <a:spLocks noChangeArrowheads="1"/>
            </p:cNvSpPr>
            <p:nvPr/>
          </p:nvSpPr>
          <p:spPr bwMode="auto">
            <a:xfrm>
              <a:off x="68" y="787"/>
              <a:ext cx="14160" cy="96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241200" marR="0" lvl="0" indent="-241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787581"/>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Эмчийн эмнэлзүйн сургалтын хөтөлбөр нь эмчийн суурь үзлэг эмчилгээний ур чадварыг сурч эзэмшихийн тулд 2004 онд хүчин чармайлт гаргах үүрэг хүлээснээс үүдэлтэйгээр заавал судлах хичээл болж, ойролцоогоор 5 жил тутамд сайжруулалт хийгдэж ирсэн.</a:t>
              </a:r>
              <a:endPar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241200" marR="0" lvl="0" indent="-241200" algn="just"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787581"/>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Энэ удаад, (1) Төгсөлтийн өмнөх болон дараах хүрээг хамарсан эмчийн хөгжил, (2) Хүрэх зорилго (3) Эмнэлзүйн сургалтын эмнэлгийн хүлээгдэж буй байдал, (4) Бүс нутгийн эмчилгээ үйлчилгээний тогтвортой байдлыг хангах зэрэг талаар сайжруулах.</a:t>
              </a:r>
              <a:endPar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8" name="Text Box 16"/>
            <p:cNvSpPr txBox="1">
              <a:spLocks noChangeArrowheads="1"/>
            </p:cNvSpPr>
            <p:nvPr/>
          </p:nvSpPr>
          <p:spPr bwMode="auto">
            <a:xfrm>
              <a:off x="135" y="1823"/>
              <a:ext cx="5568" cy="4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1.</a:t>
              </a:r>
              <a:r>
                <a:rPr kumimoji="1" 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Төгсөлтийн өмнөх болон дараах хүрээг хамарсан эмчийн хөгжлийн тухай</a:t>
              </a:r>
              <a:endParaRPr kumimoji="1" lang="ja-JP" altLang="en-US" sz="10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9" name="Text Box 15"/>
            <p:cNvSpPr txBox="1">
              <a:spLocks noChangeArrowheads="1"/>
            </p:cNvSpPr>
            <p:nvPr/>
          </p:nvSpPr>
          <p:spPr bwMode="auto">
            <a:xfrm>
              <a:off x="227" y="2323"/>
              <a:ext cx="5568" cy="4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Төгсөлтийн өмнөх болон дараах эмчийн хөгжлийн үйл явц нь нийцэлтэй байх шаардлагатай</a:t>
              </a:r>
              <a:endParaRPr kumimoji="1" lang="ja-JP" altLang="en-US" sz="9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11" name="Text Box 14"/>
            <p:cNvSpPr txBox="1">
              <a:spLocks noChangeArrowheads="1"/>
            </p:cNvSpPr>
            <p:nvPr/>
          </p:nvSpPr>
          <p:spPr bwMode="auto">
            <a:xfrm>
              <a:off x="135" y="3118"/>
              <a:ext cx="4460" cy="2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87350" marR="0" lvl="0" indent="-387350"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a:t>
              </a:r>
              <a:r>
                <a:rPr kumimoji="1" 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Хүрэх зорилго, Стратеги, Үнэлгээний тухай</a:t>
              </a:r>
            </a:p>
          </p:txBody>
        </p:sp>
        <p:sp>
          <p:nvSpPr>
            <p:cNvPr id="12" name="Text Box 13"/>
            <p:cNvSpPr txBox="1">
              <a:spLocks noChangeArrowheads="1"/>
            </p:cNvSpPr>
            <p:nvPr/>
          </p:nvSpPr>
          <p:spPr bwMode="auto">
            <a:xfrm>
              <a:off x="152" y="3456"/>
              <a:ext cx="5568" cy="109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Одоогийн хэрэгжиж байгаа хүрэх зорилго нь зорилго, стратеги, үнэлгээ нь тодорхойгүй</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Суурь үзлэг эмчилгээний ур чадвар болон эмнэлзүйн дүгнэлтийн дахин сургалт</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Үнэлгээний аргын стандартчилал хийх шаардлагатай</a:t>
              </a:r>
            </a:p>
          </p:txBody>
        </p:sp>
        <p:sp>
          <p:nvSpPr>
            <p:cNvPr id="13" name="Text Box 12"/>
            <p:cNvSpPr txBox="1">
              <a:spLocks noChangeArrowheads="1"/>
            </p:cNvSpPr>
            <p:nvPr/>
          </p:nvSpPr>
          <p:spPr bwMode="auto">
            <a:xfrm>
              <a:off x="135" y="5233"/>
              <a:ext cx="4681" cy="4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3.</a:t>
              </a:r>
              <a:r>
                <a:rPr kumimoji="1" 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Эмнэлзүйн сургалтын эмнэлгийн хүлээгдэж буй байдлын тухай</a:t>
              </a:r>
            </a:p>
          </p:txBody>
        </p:sp>
        <p:sp>
          <p:nvSpPr>
            <p:cNvPr id="14" name="Text Box 11"/>
            <p:cNvSpPr txBox="1">
              <a:spLocks noChangeArrowheads="1"/>
            </p:cNvSpPr>
            <p:nvPr/>
          </p:nvSpPr>
          <p:spPr bwMode="auto">
            <a:xfrm>
              <a:off x="183" y="5759"/>
              <a:ext cx="5363" cy="2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Эмнэлзүйн сургалтын эмнэлгийг дахин чанарыг дээшлүүлэх</a:t>
              </a:r>
            </a:p>
          </p:txBody>
        </p:sp>
        <p:sp>
          <p:nvSpPr>
            <p:cNvPr id="15" name="Text Box 10"/>
            <p:cNvSpPr txBox="1">
              <a:spLocks noChangeArrowheads="1"/>
            </p:cNvSpPr>
            <p:nvPr/>
          </p:nvSpPr>
          <p:spPr bwMode="auto">
            <a:xfrm>
              <a:off x="135" y="6952"/>
              <a:ext cx="4731" cy="43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87350" marR="0" lvl="0" indent="-387350" algn="l"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4.</a:t>
              </a:r>
              <a:r>
                <a:rPr kumimoji="1" 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Бүс нутгийн эмчилгээ үйлчилгээний тогтвортой байдлыг хангах талаар</a:t>
              </a:r>
            </a:p>
          </p:txBody>
        </p:sp>
        <p:sp>
          <p:nvSpPr>
            <p:cNvPr id="16" name="Text Box 9"/>
            <p:cNvSpPr txBox="1">
              <a:spLocks noChangeArrowheads="1"/>
            </p:cNvSpPr>
            <p:nvPr/>
          </p:nvSpPr>
          <p:spPr bwMode="auto">
            <a:xfrm>
              <a:off x="277" y="7402"/>
              <a:ext cx="5511" cy="8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Бүс нутгийн эмчилгээ үйлчилгээгээр хангахад дахин арга хэмжээ авах шаардлагатай</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Орон нутгийн засаг захиргааны бодит нөхцөл байдалд нийцүүлсэн арга хэмжээ байх шаардлагатай</a:t>
              </a:r>
            </a:p>
          </p:txBody>
        </p:sp>
        <p:sp>
          <p:nvSpPr>
            <p:cNvPr id="17" name="Text Box 8"/>
            <p:cNvSpPr txBox="1">
              <a:spLocks noChangeArrowheads="1"/>
            </p:cNvSpPr>
            <p:nvPr/>
          </p:nvSpPr>
          <p:spPr bwMode="auto">
            <a:xfrm>
              <a:off x="296" y="8963"/>
              <a:ext cx="1555" cy="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87350" marR="0" lvl="0" indent="-387350" algn="just" defTabSz="914400" rtl="0" eaLnBrk="1" fontAlgn="auto" latinLnBrk="0" hangingPunct="1">
                <a:lnSpc>
                  <a:spcPct val="100000"/>
                </a:lnSpc>
                <a:spcBef>
                  <a:spcPts val="0"/>
                </a:spcBef>
                <a:spcAft>
                  <a:spcPts val="0"/>
                </a:spcAft>
                <a:buClrTx/>
                <a:buSzTx/>
                <a:buFontTx/>
                <a:buNone/>
                <a:tabLst/>
                <a:defRPr/>
              </a:pPr>
              <a:r>
                <a:rPr kumimoji="1" lang="mn" sz="1050" b="0" i="0" u="none" strike="noStrike" kern="0" cap="none" spc="0" normalizeH="0" baseline="0" noProof="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5.	Бусад</a:t>
              </a:r>
            </a:p>
          </p:txBody>
        </p:sp>
        <p:sp>
          <p:nvSpPr>
            <p:cNvPr id="18" name="Text Box 7"/>
            <p:cNvSpPr txBox="1">
              <a:spLocks noChangeArrowheads="1"/>
            </p:cNvSpPr>
            <p:nvPr/>
          </p:nvSpPr>
          <p:spPr bwMode="auto">
            <a:xfrm>
              <a:off x="296" y="9410"/>
              <a:ext cx="5568" cy="24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Суурь судалгааны олон улс дахь өрсөлдөх чадвар буурах</a:t>
              </a:r>
              <a:endParaRPr kumimoji="1" lang="ja-JP" altLang="en-US" sz="8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19" name="Text Box 6"/>
            <p:cNvSpPr txBox="1">
              <a:spLocks noChangeArrowheads="1"/>
            </p:cNvSpPr>
            <p:nvPr/>
          </p:nvSpPr>
          <p:spPr bwMode="auto">
            <a:xfrm>
              <a:off x="6335" y="2003"/>
              <a:ext cx="7910" cy="50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49250" marR="0" lvl="0" indent="-349250" algn="just" defTabSz="914400" rtl="0" eaLnBrk="1" fontAlgn="auto" latinLnBrk="0" hangingPunct="1">
                <a:lnSpc>
                  <a:spcPct val="100000"/>
                </a:lnSpc>
                <a:spcBef>
                  <a:spcPts val="0"/>
                </a:spcBef>
                <a:spcAft>
                  <a:spcPts val="0"/>
                </a:spcAft>
                <a:buClrTx/>
                <a:buSzTx/>
                <a:buFontTx/>
                <a:buNone/>
                <a:tabLst/>
                <a:defRPr/>
              </a:pPr>
              <a:r>
                <a:rPr kumimoji="1" lang="mn" sz="105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(1)	</a:t>
              </a:r>
              <a:r>
                <a:rPr kumimoji="1" lang="mn" sz="105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Анагаах ухааны боловсролын модель, цөм, хичээлийн хөтөлбөртэй нийцүүлсэн </a:t>
              </a:r>
              <a:r>
                <a:rPr kumimoji="1" lang="mn" sz="105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хүрэх зорилго, стратеги, үнэлгээг боловсруулах</a:t>
              </a:r>
              <a:endParaRPr kumimoji="1" lang="ja-JP" altLang="en-US" sz="105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20" name="Text Box 5"/>
            <p:cNvSpPr txBox="1">
              <a:spLocks noChangeArrowheads="1"/>
            </p:cNvSpPr>
            <p:nvPr/>
          </p:nvSpPr>
          <p:spPr bwMode="auto">
            <a:xfrm>
              <a:off x="6364" y="2940"/>
              <a:ext cx="7882" cy="218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(1) </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Зорилго, стратеги, үнэлгээ тус бүрээр нь цэгцлэх, хялбаршуулах</a:t>
              </a:r>
              <a:endParaRPr kumimoji="1" lang="ja-JP" altLang="en-US"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 Зорилгыг "Эмчийн байр сууриас үндсэн үнэт зүйлс (мэргэжлийн)", "Чанар ба ур чадвар", "Суурь үзлэг эмчилгээний ажил"-д нийцүүлэн, эмнэлэгт хэвтэх, амбулаториор үйлчлүүлэх, яаралтай тусламж, бүс нутгийн эмчилгээ үйлчилгээний суурь үзлэг эмчилгээний ур чадварыг хангах</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(3) Стратеги нь, </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дотор, яаралтай тусламж, бүс нутгийн эмчилгээ үйлчилгээнээс гадна, мэс засал, хүүхэд, эх барих, эмэгтэйчүүд, сэтгэцийг заавал судлах хичээл болгож, энгийн амбулаторийн сургалтыг</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 хамруулах явдлыг оруулах</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(4) Үнэлгээ нь модель, цөм, хичээлийн хөтөлбөртэй тасралтгүй байдлыг анхааран, </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стандартчилах</a:t>
              </a:r>
              <a:endParaRPr kumimoji="1" lang="ja-JP" altLang="en-US" sz="900" b="1" i="0" u="none" strike="noStrike" kern="10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21" name="Text Box 4"/>
            <p:cNvSpPr txBox="1">
              <a:spLocks noChangeArrowheads="1"/>
            </p:cNvSpPr>
            <p:nvPr/>
          </p:nvSpPr>
          <p:spPr bwMode="auto">
            <a:xfrm>
              <a:off x="6403" y="5242"/>
              <a:ext cx="7842" cy="15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(1) Зааварчилгаа болон удирдлагын тогтолцоо зэргийн талаарх </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гэрээр очих судалгааны сайжруулалт</a:t>
              </a:r>
              <a:endParaRPr kumimoji="1" lang="ja-JP" altLang="en-US" sz="900" b="1" i="0" u="none" strike="noStrike" kern="10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519113" marR="0" lvl="0" indent="-176213"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sym typeface="Wingdings" panose="05000000000000000000" pitchFamily="2" charset="2"/>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Ахиц дэвшил харагдахгүй байгаа эмнэлгийг зааврын цуцлах эмнэлэгрүү</a:t>
              </a:r>
              <a:endParaRPr kumimoji="1" lang="ja-JP" altLang="en-US" sz="9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518400" marR="0" lvl="0" indent="-1764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sym typeface="Wingdings" panose="05000000000000000000" pitchFamily="2" charset="2"/>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Асуудал гарч байгаа цөм хэлбэрийн эмнэлгийгочиж судалгаа авах эмнэлэг рүү</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284400" marR="0" lvl="0" indent="-2844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 Хөтөлбөрийн хариуцагчийг хөгжүүлэх семинарт </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хамрагдах үүрэг өгөх</a:t>
              </a:r>
              <a:endParaRPr kumimoji="1" lang="ja-JP" altLang="en-US"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284400" marR="0" lvl="0" indent="-2844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(3) Гуравдагч этгээдийн үнэлгээг идэвхтэйгээр санал болгож, дараагийн удаагаас хойш үүрэгжүүлэхийг урьдчилан нөхцөл болгохоор судлах</a:t>
              </a:r>
              <a:endParaRPr kumimoji="1" lang="ja-JP" altLang="en-US" sz="9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22" name="Text Box 3"/>
            <p:cNvSpPr txBox="1">
              <a:spLocks noChangeArrowheads="1"/>
            </p:cNvSpPr>
            <p:nvPr/>
          </p:nvSpPr>
          <p:spPr bwMode="auto">
            <a:xfrm>
              <a:off x="6403" y="6871"/>
              <a:ext cx="7843" cy="218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(1) Томоохон хот бүсийн орон тоог багасгаж, бусад орон тоог хадгалах</a:t>
              </a:r>
              <a:endParaRPr kumimoji="1" lang="ja-JP" altLang="en-US" sz="8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518400" marR="0" lvl="0" indent="-1764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sym typeface="Wingdings" panose="05000000000000000000" pitchFamily="2" charset="2"/>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Эмнэлзүйн сургалтын эмнэлгийн орон тооны эзлэх </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хувийг 2025 онд 1.05 дахин хүртэл багасгах</a:t>
              </a:r>
              <a:endParaRPr kumimoji="1" lang="ja-JP" altLang="en-US" sz="800" b="1" i="0" u="none" strike="noStrike" kern="10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518400" marR="0" lvl="0" indent="-1764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sym typeface="Wingdings" panose="05000000000000000000" pitchFamily="2" charset="2"/>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Анагаах ухааны тэнхимд элсэх хүний тооноос үзэхэд зарласан орон тооны тооцооллын дээд хязгаарыг тогтоох</a:t>
              </a:r>
              <a:endParaRPr kumimoji="1" lang="ja-JP" altLang="en-US" sz="8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518400" marR="0" lvl="0" indent="-1764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sym typeface="Wingdings" panose="05000000000000000000" pitchFamily="2" charset="2"/>
                </a:rPr>
                <a:t>	</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Газарзүйн нөхцөл зэргийн тооцооллыг нэмэгдүүлэх</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 Бүс нутгийн хүрээ зэрэг зарим хэсгийн тухайд, энгийн шалгаруулалтаас тусад нь шалгаруулах</a:t>
              </a:r>
              <a:endParaRPr kumimoji="1" lang="ja-JP" altLang="en-US"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349200" marR="0" lvl="0" indent="-349200" algn="just"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(3) Улс нь тогтоох түвшинг зааж өгөхийн дээр</a:t>
              </a:r>
              <a:r>
                <a:rPr kumimoji="1" lang="mn" sz="9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 эмнэлзүйн сургалтын эмнэлгийн заалт, орон тооны тохируулгыг орон нутгийн засаг захиргаа заан тогтооно</a:t>
              </a:r>
              <a:endParaRPr kumimoji="1" lang="ja-JP" altLang="en-US" sz="800" b="1" i="0" u="none" strike="noStrike" kern="10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23" name="Text Box 2"/>
            <p:cNvSpPr txBox="1">
              <a:spLocks noChangeArrowheads="1"/>
            </p:cNvSpPr>
            <p:nvPr/>
          </p:nvSpPr>
          <p:spPr bwMode="auto">
            <a:xfrm>
              <a:off x="6211" y="9228"/>
              <a:ext cx="8293" cy="48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349200" marR="0" lvl="0" indent="-349200"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(1) Зогсоосон, сургалт дуусгаагүй зүйлсэд авах арга хэмжээг үргэлжлүүлэх</a:t>
              </a:r>
              <a:endPar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349200" marR="0" lvl="0" indent="-349200"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 Их сургуулийн эмнэлэгт </a:t>
              </a:r>
              <a:r>
                <a:rPr kumimoji="1" lang="mn" sz="1000" b="1" i="0" u="none" strike="noStrike" kern="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rPr>
                <a:t>суурь судлаач эмчийг хөгжүүлэх хөтөлбөр нэвтрүүлэх</a:t>
              </a:r>
              <a:endParaRPr kumimoji="1" lang="ja-JP" altLang="en-US" sz="800" b="1" i="0" u="none" strike="noStrike" kern="100" cap="none" spc="0" normalizeH="0" baseline="0" noProof="0" dirty="0">
                <a:ln>
                  <a:noFill/>
                </a:ln>
                <a:solidFill>
                  <a:srgbClr val="92D05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24" name="Text Box 15"/>
            <p:cNvSpPr txBox="1">
              <a:spLocks noChangeArrowheads="1"/>
            </p:cNvSpPr>
            <p:nvPr/>
          </p:nvSpPr>
          <p:spPr bwMode="auto">
            <a:xfrm>
              <a:off x="277" y="-143"/>
              <a:ext cx="13969" cy="8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200"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Эмчийн эмнэл</a:t>
              </a:r>
              <a:r>
                <a:rPr kumimoji="1" lang="mn-MN" sz="1200" b="1" dirty="0">
                  <a:solidFill>
                    <a:srgbClr val="FFFFFF"/>
                  </a:solidFill>
                  <a:latin typeface="Arial" panose="020B0604020202020204" pitchFamily="34" charset="0"/>
                  <a:ea typeface="ＭＳ ゴシック" panose="020B0609070205080204" pitchFamily="49" charset="-128"/>
                  <a:cs typeface="Arial" panose="020B0604020202020204" pitchFamily="34" charset="0"/>
                </a:rPr>
                <a:t> </a:t>
              </a:r>
              <a:r>
                <a:rPr kumimoji="1" lang="mn" sz="1200"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зүйн сургалтын хөтөлбөрийн сайжруулалтын тухай (2020 оны сургалтаар ашиглах төлөвлөгөөтэй)</a:t>
              </a:r>
              <a:endParaRPr kumimoji="1" lang="ja-JP" altLang="en-US" sz="1200"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~Эмнэлгийн ёс зүйн зөвлөлийн Эмч нарын салбар зөвлөл Эмчийн эмнэлзүйн сургалтын дэд зөвлөлийн тайлан (Хураангуй)~</a:t>
              </a:r>
              <a:endParaRPr kumimoji="1" lang="ja-JP" altLang="en-US" sz="1200" b="0" i="0" u="none" strike="noStrike" kern="10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grpSp>
    </p:spTree>
    <p:extLst>
      <p:ext uri="{BB962C8B-B14F-4D97-AF65-F5344CB8AC3E}">
        <p14:creationId xmlns:p14="http://schemas.microsoft.com/office/powerpoint/2010/main" val="91857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750A93-E39C-6786-4CC2-F532C3073E63}"/>
              </a:ext>
            </a:extLst>
          </p:cNvPr>
          <p:cNvSpPr>
            <a:spLocks noGrp="1"/>
          </p:cNvSpPr>
          <p:nvPr>
            <p:ph idx="1"/>
          </p:nvPr>
        </p:nvSpPr>
        <p:spPr/>
        <p:txBody>
          <a:bodyPr rtlCol="0"/>
          <a:lstStyle/>
          <a:p>
            <a:pPr rtl="0"/>
            <a:endParaRPr kumimoji="1" lang="ja-JP" altLang="en-US" sz="2000">
              <a:latin typeface="Arial" panose="020B0604020202020204" pitchFamily="34" charset="0"/>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9CCA74FF-81AF-CBA3-D5D0-B92497B89C13}"/>
              </a:ext>
            </a:extLst>
          </p:cNvPr>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82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C5D957-ECE8-48A4-BFCC-3232C5C17E0B}" type="slidenum">
              <a:rPr kumimoji="1" lang="ja-JP" altLang="en-US" sz="700" b="0" i="0" u="none" strike="noStrike" kern="1200" cap="none" spc="0" normalizeH="0" baseline="0" noProof="0" smtClean="0">
                <a:ln>
                  <a:noFill/>
                </a:ln>
                <a:solidFill>
                  <a:srgbClr val="000000">
                    <a:tint val="82000"/>
                  </a:srgbClr>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700" b="0" i="0" u="none" strike="noStrike" kern="1200" cap="none" spc="0" normalizeH="0" baseline="0" noProof="0">
              <a:ln>
                <a:noFill/>
              </a:ln>
              <a:solidFill>
                <a:srgbClr val="000000">
                  <a:tint val="82000"/>
                </a:srgbClr>
              </a:solidFill>
              <a:effectLst/>
              <a:uLnTx/>
              <a:uFillTx/>
              <a:latin typeface="Arial" panose="020B0604020202020204" pitchFamily="34" charset="0"/>
              <a:ea typeface="メイリオ"/>
              <a:cs typeface="Arial" panose="020B0604020202020204" pitchFamily="34" charset="0"/>
            </a:endParaRPr>
          </a:p>
        </p:txBody>
      </p:sp>
      <p:pic>
        <p:nvPicPr>
          <p:cNvPr id="12" name="図 11">
            <a:extLst>
              <a:ext uri="{FF2B5EF4-FFF2-40B4-BE49-F238E27FC236}">
                <a16:creationId xmlns:a16="http://schemas.microsoft.com/office/drawing/2014/main" id="{2D9D126F-8065-71E4-7686-0DD4F1D02CBB}"/>
              </a:ext>
            </a:extLst>
          </p:cNvPr>
          <p:cNvPicPr>
            <a:picLocks noChangeAspect="1"/>
          </p:cNvPicPr>
          <p:nvPr/>
        </p:nvPicPr>
        <p:blipFill>
          <a:blip r:embed="rId2">
            <a:extLst>
              <a:ext uri="{28A0092B-C50C-407E-A947-70E740481C1C}">
                <a14:useLocalDpi xmlns:a14="http://schemas.microsoft.com/office/drawing/2010/main" val="0"/>
              </a:ext>
            </a:extLst>
          </a:blip>
          <a:srcRect t="5957"/>
          <a:stretch/>
        </p:blipFill>
        <p:spPr>
          <a:xfrm>
            <a:off x="108155" y="751205"/>
            <a:ext cx="9035845" cy="6077906"/>
          </a:xfrm>
          <a:prstGeom prst="rect">
            <a:avLst/>
          </a:prstGeom>
        </p:spPr>
      </p:pic>
      <p:grpSp>
        <p:nvGrpSpPr>
          <p:cNvPr id="34" name="Group 29"/>
          <p:cNvGrpSpPr>
            <a:grpSpLocks/>
          </p:cNvGrpSpPr>
          <p:nvPr/>
        </p:nvGrpSpPr>
        <p:grpSpPr bwMode="auto">
          <a:xfrm>
            <a:off x="128587" y="720725"/>
            <a:ext cx="9168130" cy="6007735"/>
            <a:chOff x="-302" y="626"/>
            <a:chExt cx="14438" cy="9461"/>
          </a:xfrm>
        </p:grpSpPr>
        <p:sp>
          <p:nvSpPr>
            <p:cNvPr id="36" name="Text Box 26"/>
            <p:cNvSpPr txBox="1">
              <a:spLocks noChangeArrowheads="1"/>
            </p:cNvSpPr>
            <p:nvPr/>
          </p:nvSpPr>
          <p:spPr bwMode="auto">
            <a:xfrm>
              <a:off x="-202" y="626"/>
              <a:ext cx="5890" cy="29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2004 он - 2009 он (7 хичээл заавал судлах)</a:t>
              </a:r>
              <a:endParaRPr kumimoji="1" lang="ja-JP" altLang="en-US" sz="12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38" name="Text Box 24"/>
            <p:cNvSpPr txBox="1">
              <a:spLocks noChangeArrowheads="1"/>
            </p:cNvSpPr>
            <p:nvPr/>
          </p:nvSpPr>
          <p:spPr bwMode="auto">
            <a:xfrm>
              <a:off x="6957" y="644"/>
              <a:ext cx="2377" cy="29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MN" sz="12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Тус бүр 1 сар</a:t>
              </a:r>
              <a:endPar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40" name="Text Box 22"/>
            <p:cNvSpPr txBox="1">
              <a:spLocks noChangeArrowheads="1"/>
            </p:cNvSpPr>
            <p:nvPr/>
          </p:nvSpPr>
          <p:spPr bwMode="auto">
            <a:xfrm>
              <a:off x="12072" y="674"/>
              <a:ext cx="806" cy="53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100" b="1"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Заавал судлах</a:t>
              </a:r>
            </a:p>
          </p:txBody>
        </p:sp>
        <p:sp>
          <p:nvSpPr>
            <p:cNvPr id="41" name="Text Box 21"/>
            <p:cNvSpPr txBox="1">
              <a:spLocks noChangeArrowheads="1"/>
            </p:cNvSpPr>
            <p:nvPr/>
          </p:nvSpPr>
          <p:spPr bwMode="auto">
            <a:xfrm>
              <a:off x="728" y="1649"/>
              <a:ext cx="2386" cy="3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6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Дотор 6 сар</a:t>
              </a:r>
            </a:p>
          </p:txBody>
        </p:sp>
        <p:sp>
          <p:nvSpPr>
            <p:cNvPr id="42" name="Text Box 20"/>
            <p:cNvSpPr txBox="1">
              <a:spLocks noChangeArrowheads="1"/>
            </p:cNvSpPr>
            <p:nvPr/>
          </p:nvSpPr>
          <p:spPr bwMode="auto">
            <a:xfrm>
              <a:off x="3978" y="1649"/>
              <a:ext cx="1333" cy="58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Мэс засал 3 сар</a:t>
              </a:r>
            </a:p>
          </p:txBody>
        </p:sp>
        <p:sp>
          <p:nvSpPr>
            <p:cNvPr id="43" name="Text Box 19"/>
            <p:cNvSpPr txBox="1">
              <a:spLocks noChangeArrowheads="1"/>
            </p:cNvSpPr>
            <p:nvPr/>
          </p:nvSpPr>
          <p:spPr bwMode="auto">
            <a:xfrm>
              <a:off x="5443" y="1474"/>
              <a:ext cx="1729" cy="101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Яаралтай тусламж 3 сар</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900" b="0" i="0" u="none" strike="noStrike" kern="0" cap="none" spc="0" normalizeH="0" baseline="0" noProof="0" dirty="0">
                  <a:ln>
                    <a:noFill/>
                  </a:ln>
                  <a:solidFill>
                    <a:srgbClr val="716962"/>
                  </a:solidFill>
                  <a:effectLst/>
                  <a:uLnTx/>
                  <a:uFillTx/>
                  <a:latin typeface="Arial" panose="020B0604020202020204" pitchFamily="34" charset="0"/>
                  <a:ea typeface="ＭＳ ゴシック" panose="020B0609070205080204" pitchFamily="49" charset="-128"/>
                  <a:cs typeface="Arial" panose="020B0604020202020204" pitchFamily="34" charset="0"/>
                </a:rPr>
                <a:t>(</a:t>
              </a:r>
              <a:r>
                <a:rPr kumimoji="1" lang="mn" sz="9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Анестезиологи судлалыг оруулах</a:t>
              </a:r>
              <a:r>
                <a:rPr kumimoji="1" lang="mn" sz="900" b="0" i="0" u="none" strike="noStrike" kern="0" cap="none" spc="0" normalizeH="0" baseline="0" noProof="0" dirty="0">
                  <a:ln>
                    <a:noFill/>
                  </a:ln>
                  <a:solidFill>
                    <a:srgbClr val="716962"/>
                  </a:solidFill>
                  <a:effectLst/>
                  <a:uLnTx/>
                  <a:uFillTx/>
                  <a:latin typeface="Arial" panose="020B0604020202020204" pitchFamily="34" charset="0"/>
                  <a:ea typeface="ＭＳ ゴシック" panose="020B0609070205080204" pitchFamily="49" charset="-128"/>
                  <a:cs typeface="Arial" panose="020B0604020202020204" pitchFamily="34" charset="0"/>
                </a:rPr>
                <a:t>)</a:t>
              </a:r>
              <a:endParaRPr kumimoji="1" lang="ja-JP" altLang="en-US" sz="10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44" name="Text Box 18"/>
            <p:cNvSpPr txBox="1">
              <a:spLocks noChangeArrowheads="1"/>
            </p:cNvSpPr>
            <p:nvPr/>
          </p:nvSpPr>
          <p:spPr bwMode="auto">
            <a:xfrm>
              <a:off x="9406" y="1632"/>
              <a:ext cx="1710" cy="58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Сонгон судлах хичээл 8 сар</a:t>
              </a:r>
              <a:endParaRPr kumimoji="1" lang="ja-JP" altLang="en-US" sz="12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45" name="Text Box 17"/>
            <p:cNvSpPr txBox="1">
              <a:spLocks noChangeArrowheads="1"/>
            </p:cNvSpPr>
            <p:nvPr/>
          </p:nvSpPr>
          <p:spPr bwMode="auto">
            <a:xfrm>
              <a:off x="-269" y="3301"/>
              <a:ext cx="5178" cy="29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2010 он - 2019 он (3 хичээл заавал судлах)</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47" name="Text Box 15"/>
            <p:cNvSpPr txBox="1">
              <a:spLocks noChangeArrowheads="1"/>
            </p:cNvSpPr>
            <p:nvPr/>
          </p:nvSpPr>
          <p:spPr bwMode="auto">
            <a:xfrm>
              <a:off x="728" y="4426"/>
              <a:ext cx="2168" cy="3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6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Дотор 6 сар</a:t>
              </a:r>
            </a:p>
          </p:txBody>
        </p:sp>
        <p:sp>
          <p:nvSpPr>
            <p:cNvPr id="48" name="Text Box 14"/>
            <p:cNvSpPr txBox="1">
              <a:spLocks noChangeArrowheads="1"/>
            </p:cNvSpPr>
            <p:nvPr/>
          </p:nvSpPr>
          <p:spPr bwMode="auto">
            <a:xfrm>
              <a:off x="3949" y="4393"/>
              <a:ext cx="1362" cy="87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Яаралтай тусламж 3 сар</a:t>
              </a:r>
            </a:p>
          </p:txBody>
        </p:sp>
        <p:sp>
          <p:nvSpPr>
            <p:cNvPr id="49" name="Text Box 13"/>
            <p:cNvSpPr txBox="1">
              <a:spLocks noChangeArrowheads="1"/>
            </p:cNvSpPr>
            <p:nvPr/>
          </p:nvSpPr>
          <p:spPr bwMode="auto">
            <a:xfrm>
              <a:off x="5602" y="3666"/>
              <a:ext cx="1366" cy="388"/>
            </a:xfrm>
            <a:prstGeom prst="rect">
              <a:avLst/>
            </a:prstGeom>
            <a:solidFill>
              <a:srgbClr val="FFFFFF">
                <a:alpha val="0"/>
              </a:srgbClr>
            </a:solidFill>
            <a:ln w="9525">
              <a:solidFill>
                <a:srgbClr val="000000"/>
              </a:solidFill>
              <a:miter lim="800000"/>
              <a:headEnd/>
              <a:tailEnd/>
            </a:ln>
          </p:spPr>
          <p:txBody>
            <a:bodyPr rot="0" vert="horz"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800" b="1"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Сонгон заавал судлах</a:t>
              </a:r>
              <a:endParaRPr kumimoji="1" lang="ja-JP" altLang="en-US" sz="900" b="1"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50" name="Text Box 12"/>
            <p:cNvSpPr txBox="1">
              <a:spLocks noChangeArrowheads="1"/>
            </p:cNvSpPr>
            <p:nvPr/>
          </p:nvSpPr>
          <p:spPr bwMode="auto">
            <a:xfrm>
              <a:off x="5580" y="4121"/>
              <a:ext cx="951" cy="135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Мэс засал</a:t>
              </a:r>
              <a:endParaRPr kumimoji="1" lang="ja-JP" altLang="en-US"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Анестезиологи</a:t>
              </a:r>
              <a:endParaRPr kumimoji="1" lang="ja-JP" altLang="en-US"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Хүүхэд</a:t>
              </a:r>
              <a:endParaRPr kumimoji="1" lang="ja-JP" altLang="en-US"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Эх барих, эмэгтэйчүүд</a:t>
              </a:r>
              <a:endParaRPr kumimoji="1" lang="ja-JP" altLang="en-US"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Сэтгэц</a:t>
              </a:r>
              <a:endParaRPr kumimoji="1" lang="ja-JP" altLang="en-US" sz="8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51" name="Text Box 11"/>
            <p:cNvSpPr txBox="1">
              <a:spLocks noChangeArrowheads="1"/>
            </p:cNvSpPr>
            <p:nvPr/>
          </p:nvSpPr>
          <p:spPr bwMode="auto">
            <a:xfrm>
              <a:off x="7775" y="4260"/>
              <a:ext cx="4297" cy="7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Сонгох хичээл ойролцоогоор 12 сар</a:t>
              </a:r>
              <a:endPar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71438" marR="0" lvl="0" indent="0"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(Сонгон заавал судлах сургалтын хугацаанаас хамаарах)</a:t>
              </a:r>
              <a:endPar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53" name="Text Box 9"/>
            <p:cNvSpPr txBox="1">
              <a:spLocks noChangeArrowheads="1"/>
            </p:cNvSpPr>
            <p:nvPr/>
          </p:nvSpPr>
          <p:spPr bwMode="auto">
            <a:xfrm>
              <a:off x="-202" y="6965"/>
              <a:ext cx="4908" cy="33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400" b="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2020 он - (</a:t>
              </a:r>
              <a:r>
                <a:rPr kumimoji="1" lang="mn" sz="1400" b="1"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7 хичээл заавал судлах</a:t>
              </a:r>
              <a:r>
                <a:rPr kumimoji="1" lang="mn" sz="1400" b="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a:t>
              </a:r>
              <a:r>
                <a:rPr kumimoji="1" lang="en-US" sz="1400" b="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 </a:t>
              </a:r>
              <a:endParaRPr kumimoji="1" lang="ja-JP" altLang="en-US" sz="1400" b="0"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55" name="Text Box 7"/>
            <p:cNvSpPr txBox="1">
              <a:spLocks noChangeArrowheads="1"/>
            </p:cNvSpPr>
            <p:nvPr/>
          </p:nvSpPr>
          <p:spPr bwMode="auto">
            <a:xfrm>
              <a:off x="3305" y="9820"/>
              <a:ext cx="10831" cy="26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MN" sz="11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          </a:t>
              </a:r>
              <a:r>
                <a:rPr kumimoji="1" lang="mn" sz="11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Мэс засал, Хүүхэд, Сэтгэц, Бүс нутгийн эмчилгээ үйлчилгээ 8 долоо хоногоос дээш байвал сайн</a:t>
              </a:r>
              <a:endParaRPr kumimoji="1" lang="ja-JP" altLang="en-US" sz="11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56" name="Text Box 6"/>
            <p:cNvSpPr txBox="1">
              <a:spLocks noChangeArrowheads="1"/>
            </p:cNvSpPr>
            <p:nvPr/>
          </p:nvSpPr>
          <p:spPr bwMode="auto">
            <a:xfrm>
              <a:off x="685" y="8137"/>
              <a:ext cx="2094" cy="7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60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Дотор 24 долоо хоног</a:t>
              </a:r>
            </a:p>
          </p:txBody>
        </p:sp>
        <p:sp>
          <p:nvSpPr>
            <p:cNvPr id="57" name="Text Box 5"/>
            <p:cNvSpPr txBox="1">
              <a:spLocks noChangeArrowheads="1"/>
            </p:cNvSpPr>
            <p:nvPr/>
          </p:nvSpPr>
          <p:spPr bwMode="auto">
            <a:xfrm>
              <a:off x="3670" y="7779"/>
              <a:ext cx="1239" cy="150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Яаралтай тусламж </a:t>
              </a:r>
              <a:r>
                <a:rPr kumimoji="1" lang="mn" sz="100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12 долоо хоног</a:t>
              </a:r>
              <a:endParaRPr kumimoji="1" lang="ja-JP" altLang="en-US" sz="100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&lt;4 долоо хоног хүртэл анестезиологи байж болно&gt;</a:t>
              </a:r>
              <a:endParaRPr kumimoji="1" lang="ja-JP" altLang="en-US" sz="8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58" name="Text Box 4"/>
            <p:cNvSpPr txBox="1">
              <a:spLocks noChangeArrowheads="1"/>
            </p:cNvSpPr>
            <p:nvPr/>
          </p:nvSpPr>
          <p:spPr bwMode="auto">
            <a:xfrm>
              <a:off x="7972" y="8119"/>
              <a:ext cx="2690" cy="58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200" b="0"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Сонгон судлах хичээл </a:t>
              </a:r>
              <a:r>
                <a:rPr kumimoji="1" lang="mn" sz="1200" b="1"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48 долоо хоног</a:t>
              </a:r>
            </a:p>
          </p:txBody>
        </p:sp>
        <p:sp>
          <p:nvSpPr>
            <p:cNvPr id="60" name="Text Box 2"/>
            <p:cNvSpPr txBox="1">
              <a:spLocks noChangeArrowheads="1"/>
            </p:cNvSpPr>
            <p:nvPr/>
          </p:nvSpPr>
          <p:spPr bwMode="auto">
            <a:xfrm>
              <a:off x="3346" y="9557"/>
              <a:ext cx="10038" cy="26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Жич: </a:t>
              </a:r>
              <a:r>
                <a:rPr kumimoji="1" lang="mn-MN" sz="1100" dirty="0">
                  <a:solidFill>
                    <a:srgbClr val="000000"/>
                  </a:solidFill>
                  <a:latin typeface="Arial" panose="020B0604020202020204" pitchFamily="34" charset="0"/>
                  <a:ea typeface="ＭＳ ゴシック" panose="020B0609070205080204" pitchFamily="49" charset="-128"/>
                  <a:cs typeface="Arial" panose="020B0604020202020204" pitchFamily="34" charset="0"/>
                </a:rPr>
                <a:t>А</a:t>
              </a:r>
              <a:r>
                <a:rPr kumimoji="1" lang="mn" sz="11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мбулатори 4 долоо хоногоос дээш оруулах (8 долоо хоногоос дээш байвал сайн)</a:t>
              </a:r>
              <a:endParaRPr kumimoji="1" lang="ja-JP" altLang="en-US" sz="12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1" name="Text Box 12"/>
            <p:cNvSpPr txBox="1">
              <a:spLocks noChangeArrowheads="1"/>
            </p:cNvSpPr>
            <p:nvPr/>
          </p:nvSpPr>
          <p:spPr bwMode="auto">
            <a:xfrm>
              <a:off x="7227" y="4120"/>
              <a:ext cx="339" cy="15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7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Бүс нутгийн эмчилгээ үйлчилгээ 1 сар</a:t>
              </a:r>
              <a:endParaRPr kumimoji="1" lang="ja-JP" altLang="en-US" sz="7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2" name="Text Box 12"/>
            <p:cNvSpPr txBox="1">
              <a:spLocks noChangeArrowheads="1"/>
            </p:cNvSpPr>
            <p:nvPr/>
          </p:nvSpPr>
          <p:spPr bwMode="auto">
            <a:xfrm>
              <a:off x="6714" y="4257"/>
              <a:ext cx="242" cy="96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2 хичээл</a:t>
              </a:r>
              <a:endPar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3" name="Text Box 12"/>
            <p:cNvSpPr txBox="1">
              <a:spLocks noChangeArrowheads="1"/>
            </p:cNvSpPr>
            <p:nvPr/>
          </p:nvSpPr>
          <p:spPr bwMode="auto">
            <a:xfrm>
              <a:off x="-302" y="7664"/>
              <a:ext cx="763" cy="164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eaVert"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105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Эмнэлзүйн сургалтын эмнэлэг</a:t>
              </a:r>
              <a:endParaRPr kumimoji="1" lang="ja-JP" altLang="en-US" sz="105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4" name="Text Box 12"/>
            <p:cNvSpPr txBox="1">
              <a:spLocks noChangeArrowheads="1"/>
            </p:cNvSpPr>
            <p:nvPr/>
          </p:nvSpPr>
          <p:spPr bwMode="auto">
            <a:xfrm>
              <a:off x="5145" y="7766"/>
              <a:ext cx="485" cy="164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000" b="1"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Мэс засал 4 долоо хоног</a:t>
              </a:r>
              <a:endParaRPr kumimoji="1" lang="ja-JP" altLang="en-US" sz="10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5" name="Text Box 12"/>
            <p:cNvSpPr txBox="1">
              <a:spLocks noChangeArrowheads="1"/>
            </p:cNvSpPr>
            <p:nvPr/>
          </p:nvSpPr>
          <p:spPr bwMode="auto">
            <a:xfrm>
              <a:off x="5659" y="7766"/>
              <a:ext cx="485" cy="15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eaVert"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000" b="1" i="0" u="none" strike="noStrike" kern="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Хүүхэд 4 долоо хоног</a:t>
              </a:r>
              <a:endParaRPr kumimoji="1" lang="ja-JP" altLang="en-US" sz="10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6" name="Text Box 12"/>
            <p:cNvSpPr txBox="1">
              <a:spLocks noChangeArrowheads="1"/>
            </p:cNvSpPr>
            <p:nvPr/>
          </p:nvSpPr>
          <p:spPr bwMode="auto">
            <a:xfrm>
              <a:off x="6214" y="7750"/>
              <a:ext cx="582" cy="159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Эх барих, эмэгтэйчүүд 4 долоо хоног</a:t>
              </a:r>
              <a:endParaRPr kumimoji="1" lang="ja-JP" altLang="en-US" sz="8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7" name="Text Box 12"/>
            <p:cNvSpPr txBox="1">
              <a:spLocks noChangeArrowheads="1"/>
            </p:cNvSpPr>
            <p:nvPr/>
          </p:nvSpPr>
          <p:spPr bwMode="auto">
            <a:xfrm>
              <a:off x="6848" y="7766"/>
              <a:ext cx="436" cy="147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9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Сэтгэц 4 долоо хоног</a:t>
              </a:r>
              <a:endParaRPr kumimoji="1" lang="ja-JP" altLang="en-US" sz="9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8" name="Text Box 12"/>
            <p:cNvSpPr txBox="1">
              <a:spLocks noChangeArrowheads="1"/>
            </p:cNvSpPr>
            <p:nvPr/>
          </p:nvSpPr>
          <p:spPr bwMode="auto">
            <a:xfrm>
              <a:off x="7309" y="7733"/>
              <a:ext cx="582" cy="178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800" b="0"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Бүс нутгийн эмчилгээ үйлчилгээ </a:t>
              </a:r>
              <a:r>
                <a:rPr kumimoji="1" lang="mn" sz="8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rPr>
                <a:t>4 долоо хоног</a:t>
              </a:r>
              <a:endParaRPr kumimoji="1" lang="ja-JP" altLang="en-US" sz="800" b="1" i="0" u="none" strike="noStrike" kern="100" cap="none" spc="0" normalizeH="0" baseline="0" noProof="0" dirty="0">
                <a:ln>
                  <a:noFill/>
                </a:ln>
                <a:solidFill>
                  <a:schemeClr val="tx1"/>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69" name="Text Box 12"/>
            <p:cNvSpPr txBox="1">
              <a:spLocks noChangeArrowheads="1"/>
            </p:cNvSpPr>
            <p:nvPr/>
          </p:nvSpPr>
          <p:spPr bwMode="auto">
            <a:xfrm>
              <a:off x="7206" y="1372"/>
              <a:ext cx="267" cy="98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eaVert"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Хүүхэд</a:t>
              </a:r>
              <a:endParaRPr kumimoji="1" lang="ja-JP" altLang="en-US" sz="11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70" name="Text Box 12"/>
            <p:cNvSpPr txBox="1">
              <a:spLocks noChangeArrowheads="1"/>
            </p:cNvSpPr>
            <p:nvPr/>
          </p:nvSpPr>
          <p:spPr bwMode="auto">
            <a:xfrm>
              <a:off x="7651" y="1364"/>
              <a:ext cx="509" cy="136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eaVert" wrap="square" lIns="0" tIns="0" rIns="0" bIns="0" rtlCol="0" anchor="t" anchorCtr="0" upright="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mn" sz="105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Эх барих, эмэгтэйчүүд</a:t>
              </a:r>
              <a:endParaRPr kumimoji="1" lang="ja-JP" altLang="en-US" sz="105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71" name="Text Box 12"/>
            <p:cNvSpPr txBox="1">
              <a:spLocks noChangeArrowheads="1"/>
            </p:cNvSpPr>
            <p:nvPr/>
          </p:nvSpPr>
          <p:spPr bwMode="auto">
            <a:xfrm>
              <a:off x="8365" y="1380"/>
              <a:ext cx="267" cy="136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eaVert" wrap="square" lIns="0" tIns="0" rIns="0" bIns="0" rtlCol="0" anchor="t" anchorCtr="0" upright="1">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mn" sz="11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Сэтгэц</a:t>
              </a:r>
              <a:endParaRPr kumimoji="1" lang="ja-JP" altLang="en-US" sz="11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sp>
          <p:nvSpPr>
            <p:cNvPr id="72" name="Text Box 12"/>
            <p:cNvSpPr txBox="1">
              <a:spLocks noChangeArrowheads="1"/>
            </p:cNvSpPr>
            <p:nvPr/>
          </p:nvSpPr>
          <p:spPr bwMode="auto">
            <a:xfrm>
              <a:off x="8759" y="1326"/>
              <a:ext cx="436" cy="140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eaVert" wrap="square" lIns="0" tIns="0" rIns="0" bIns="0" rtlCol="0" anchor="t" anchorCtr="0" upright="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mn" sz="600" b="0" i="0" u="none" strike="noStrike" kern="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rPr>
                <a:t>Бүс нутгийн эрүүл мэндийг хамгаалах ба эмчилгээ үйлчилгээ</a:t>
              </a:r>
              <a:endParaRPr kumimoji="1" lang="ja-JP" altLang="en-US" sz="600" b="0" i="0" u="none" strike="noStrike" kern="100" cap="none" spc="0" normalizeH="0" baseline="0" noProof="0" dirty="0">
                <a:ln>
                  <a:noFill/>
                </a:ln>
                <a:solidFill>
                  <a:srgbClr val="000000"/>
                </a:solidFill>
                <a:effectLst/>
                <a:uLnTx/>
                <a:uFillTx/>
                <a:latin typeface="Arial" panose="020B0604020202020204" pitchFamily="34" charset="0"/>
                <a:ea typeface="ＭＳ ゴシック" panose="020B0609070205080204" pitchFamily="49" charset="-128"/>
                <a:cs typeface="Arial" panose="020B0604020202020204" pitchFamily="34" charset="0"/>
              </a:endParaRPr>
            </a:p>
          </p:txBody>
        </p:sp>
      </p:grpSp>
      <p:sp>
        <p:nvSpPr>
          <p:cNvPr id="7" name="TextBox 3">
            <a:extLst>
              <a:ext uri="{FF2B5EF4-FFF2-40B4-BE49-F238E27FC236}">
                <a16:creationId xmlns:a16="http://schemas.microsoft.com/office/drawing/2014/main" id="{CDC5873E-F74F-881B-BE86-B038EE3D5C64}"/>
              </a:ext>
            </a:extLst>
          </p:cNvPr>
          <p:cNvSpPr txBox="1"/>
          <p:nvPr/>
        </p:nvSpPr>
        <p:spPr>
          <a:xfrm>
            <a:off x="13911" y="11159"/>
            <a:ext cx="9139672" cy="646331"/>
          </a:xfrm>
          <a:prstGeom prst="rect">
            <a:avLst/>
          </a:prstGeom>
          <a:solidFill>
            <a:srgbClr val="003B68"/>
          </a:solidFill>
        </p:spPr>
        <p:txBody>
          <a:bodyPr wrap="square" rtlCol="0">
            <a:spAutoFit/>
          </a:bodyPr>
          <a:lstStyle/>
          <a:p>
            <a:pPr algn="ctr">
              <a:defRPr/>
            </a:pPr>
            <a:r>
              <a:rPr kumimoji="1" lang="mn-MN" altLang="ja-JP"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Заавал суралцах салбар, үзлэг </a:t>
            </a:r>
            <a:r>
              <a:rPr kumimoji="1" lang="mn-MN" altLang="ja-JP" b="1" i="0" u="none" strike="noStrike" kern="0" cap="none" spc="0" normalizeH="0" baseline="0" noProof="0" dirty="0" err="1">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эмчи</a:t>
            </a:r>
            <a:r>
              <a:rPr kumimoji="1" lang="mn" altLang="ja-JP"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л</a:t>
            </a:r>
            <a:r>
              <a:rPr kumimoji="1" lang="mn-MN" altLang="ja-JP"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гээ судлалын </a:t>
            </a:r>
          </a:p>
          <a:p>
            <a:pPr algn="ctr">
              <a:defRPr/>
            </a:pPr>
            <a:r>
              <a:rPr kumimoji="1" lang="mn" altLang="ja-JP" b="1" i="0" u="none" strike="noStrike" kern="0" cap="none" spc="0" normalizeH="0" baseline="0" noProof="0" dirty="0">
                <a:ln>
                  <a:noFill/>
                </a:ln>
                <a:solidFill>
                  <a:srgbClr val="FFFFFF"/>
                </a:solidFill>
                <a:effectLst/>
                <a:uLnTx/>
                <a:uFillTx/>
                <a:latin typeface="Arial" panose="020B0604020202020204" pitchFamily="34" charset="0"/>
                <a:ea typeface="ＭＳ ゴシック" panose="020B0609070205080204" pitchFamily="49" charset="-128"/>
                <a:cs typeface="Arial" panose="020B0604020202020204" pitchFamily="34" charset="0"/>
              </a:rPr>
              <a:t> сайжруулалтын тухай </a:t>
            </a:r>
            <a:endParaRPr lang="ja-JP" altLang="en-US" dirty="0"/>
          </a:p>
        </p:txBody>
      </p:sp>
    </p:spTree>
    <p:extLst>
      <p:ext uri="{BB962C8B-B14F-4D97-AF65-F5344CB8AC3E}">
        <p14:creationId xmlns:p14="http://schemas.microsoft.com/office/powerpoint/2010/main" val="180125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B75BF8-08CD-9116-31E6-68EDC163BCF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908D4DF-D1B7-AECF-2C5E-89A5CFDE1D79}"/>
              </a:ext>
            </a:extLst>
          </p:cNvPr>
          <p:cNvSpPr>
            <a:spLocks noGrp="1"/>
          </p:cNvSpPr>
          <p:nvPr>
            <p:ph type="body" idx="1"/>
          </p:nvPr>
        </p:nvSpPr>
        <p:spPr/>
        <p:txBody>
          <a:bodyPr/>
          <a:lstStyle/>
          <a:p>
            <a:endParaRPr kumimoji="1" lang="ja-JP" altLang="en-US"/>
          </a:p>
        </p:txBody>
      </p:sp>
      <p:pic>
        <p:nvPicPr>
          <p:cNvPr id="5" name="図 4" descr="グラフィカル ユーザー インターフェイス&#10;&#10;中程度の精度で自動的に生成された説明">
            <a:extLst>
              <a:ext uri="{FF2B5EF4-FFF2-40B4-BE49-F238E27FC236}">
                <a16:creationId xmlns:a16="http://schemas.microsoft.com/office/drawing/2014/main" id="{EBCCF8BC-C390-6162-70E2-48F8CDC63055}"/>
              </a:ext>
            </a:extLst>
          </p:cNvPr>
          <p:cNvPicPr>
            <a:picLocks noChangeAspect="1"/>
          </p:cNvPicPr>
          <p:nvPr/>
        </p:nvPicPr>
        <p:blipFill>
          <a:blip r:embed="rId3">
            <a:extLst>
              <a:ext uri="{28A0092B-C50C-407E-A947-70E740481C1C}">
                <a14:useLocalDpi xmlns:a14="http://schemas.microsoft.com/office/drawing/2010/main" val="0"/>
              </a:ext>
            </a:extLst>
          </a:blip>
          <a:srcRect l="9354" r="9570"/>
          <a:stretch/>
        </p:blipFill>
        <p:spPr>
          <a:xfrm>
            <a:off x="5886" y="248420"/>
            <a:ext cx="9132228" cy="6361159"/>
          </a:xfrm>
          <a:prstGeom prst="rect">
            <a:avLst/>
          </a:prstGeom>
        </p:spPr>
      </p:pic>
      <p:sp>
        <p:nvSpPr>
          <p:cNvPr id="6" name="テキスト ボックス 5">
            <a:extLst>
              <a:ext uri="{FF2B5EF4-FFF2-40B4-BE49-F238E27FC236}">
                <a16:creationId xmlns:a16="http://schemas.microsoft.com/office/drawing/2014/main" id="{3423AB34-8163-4720-DF94-E78FB3FA93FB}"/>
              </a:ext>
            </a:extLst>
          </p:cNvPr>
          <p:cNvSpPr txBox="1"/>
          <p:nvPr/>
        </p:nvSpPr>
        <p:spPr>
          <a:xfrm>
            <a:off x="-85332" y="6589932"/>
            <a:ext cx="914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2024 оны 3 сарын 25-ны өдөр, Эмнэлгийн мэргэжилтний ёс зүйн зөвлөлийн Эмнэлзүйн сургалтын дэд хорооны материалаас авав </a:t>
            </a:r>
            <a:r>
              <a:rPr kumimoji="0" lang="en-US"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https://www.mhlw.go.jp/stf/shingi2/0000200876_00005.html</a:t>
            </a:r>
          </a:p>
        </p:txBody>
      </p:sp>
      <p:sp>
        <p:nvSpPr>
          <p:cNvPr id="7" name="TextBox 6">
            <a:extLst>
              <a:ext uri="{FF2B5EF4-FFF2-40B4-BE49-F238E27FC236}">
                <a16:creationId xmlns:a16="http://schemas.microsoft.com/office/drawing/2014/main" id="{386CF515-0D3A-41E3-9DEB-D3F804C2E5E3}"/>
              </a:ext>
            </a:extLst>
          </p:cNvPr>
          <p:cNvSpPr txBox="1"/>
          <p:nvPr/>
        </p:nvSpPr>
        <p:spPr>
          <a:xfrm>
            <a:off x="20054" y="242494"/>
            <a:ext cx="9123946" cy="646331"/>
          </a:xfrm>
          <a:prstGeom prst="rect">
            <a:avLst/>
          </a:prstGeom>
          <a:solidFill>
            <a:srgbClr val="003B68"/>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lang="mn-MN" dirty="0">
                <a:solidFill>
                  <a:prstClr val="white"/>
                </a:solidFill>
                <a:latin typeface="Times New Roman" panose="02020603050405020304" pitchFamily="18" charset="0"/>
                <a:cs typeface="Times New Roman" panose="02020603050405020304" pitchFamily="18" charset="0"/>
              </a:rPr>
              <a:t>Эмнэл зүйн</a:t>
            </a:r>
            <a:r>
              <a:rPr kumimoji="0" lang="mn-MN"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сургалтын зорилго, хөтөлбөр, үнэлгээ” </a:t>
            </a: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(2020 </a:t>
            </a:r>
            <a:r>
              <a:rPr kumimoji="0" lang="mn-MN"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оны сургалтаас</a:t>
            </a: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endParaRPr kumimoji="0" lang="mn-MN"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24C56B0-5E35-4BD3-BEA7-86942791E430}"/>
              </a:ext>
            </a:extLst>
          </p:cNvPr>
          <p:cNvSpPr txBox="1"/>
          <p:nvPr/>
        </p:nvSpPr>
        <p:spPr>
          <a:xfrm>
            <a:off x="29237" y="1033307"/>
            <a:ext cx="1155090" cy="338554"/>
          </a:xfrm>
          <a:prstGeom prst="rect">
            <a:avLst/>
          </a:prstGeom>
          <a:solidFill>
            <a:srgbClr val="0070C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 Зорилго</a:t>
            </a:r>
            <a:endParaRPr kumimoji="0" 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27E78C-362B-4176-9A01-7CB1D72971F8}"/>
              </a:ext>
            </a:extLst>
          </p:cNvPr>
          <p:cNvSpPr txBox="1"/>
          <p:nvPr/>
        </p:nvSpPr>
        <p:spPr>
          <a:xfrm>
            <a:off x="24065" y="5121324"/>
            <a:ext cx="3557337" cy="338554"/>
          </a:xfrm>
          <a:prstGeom prst="rect">
            <a:avLst/>
          </a:prstGeom>
          <a:solidFill>
            <a:srgbClr val="0070C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3. Зорилгод хүрэх үр дүнгийн үнэлгээ</a:t>
            </a:r>
            <a:endParaRPr kumimoji="0" 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DDE6C43-5796-47E2-AF8B-2EFD4E3AC85C}"/>
              </a:ext>
            </a:extLst>
          </p:cNvPr>
          <p:cNvSpPr txBox="1"/>
          <p:nvPr/>
        </p:nvSpPr>
        <p:spPr>
          <a:xfrm>
            <a:off x="1121977" y="820324"/>
            <a:ext cx="7878298" cy="797654"/>
          </a:xfrm>
          <a:prstGeom prst="rect">
            <a:avLst/>
          </a:prstGeom>
          <a:solidFill>
            <a:schemeClr val="accent1">
              <a:lumMod val="40000"/>
              <a:lumOff val="60000"/>
            </a:schemeClr>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 нь өвчтөний нэр төрийг хамгаалж, эмнэлгийн тусламж үйлчилгээ үзүүлэх, нийгмийн эрүүл мэндийг сайжруулахад хувь нэмрээ оруулдаг мэргэжлийн ач холбогдлыг гүнээ ухамсарлан мэддэг байх ёстой. Эмч хүний үндсэн үнэт зүйлс, үүргээ биелүүлэхэд шаардлагатай мэргэжлийн чанар, ур чадварыг олж авах ёстой. Мөн эмч болох суурийг тавих шатандаа яваа суралцагч эмч нь үндсэн үнэт зүйлсийг эзэмшиж, эмнэлгийн үндсэн үйлчилгээг гүйцэтгэх чадвартай болох түвшинд мэргэжлийн чанар, ур чадварыг эзэмшсэн байна. </a:t>
            </a:r>
          </a:p>
        </p:txBody>
      </p:sp>
      <p:sp>
        <p:nvSpPr>
          <p:cNvPr id="4" name="TextBox 3">
            <a:extLst>
              <a:ext uri="{FF2B5EF4-FFF2-40B4-BE49-F238E27FC236}">
                <a16:creationId xmlns:a16="http://schemas.microsoft.com/office/drawing/2014/main" id="{CAC254BF-FCF3-46E4-8F24-C74D8082C01B}"/>
              </a:ext>
            </a:extLst>
          </p:cNvPr>
          <p:cNvSpPr txBox="1"/>
          <p:nvPr/>
        </p:nvSpPr>
        <p:spPr>
          <a:xfrm>
            <a:off x="20054" y="1573773"/>
            <a:ext cx="2418346" cy="124752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А.Эмч хүний үндсэн үнэт зүйлс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мэргэжлийн ур чадвар</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Нийгэмд хүлээсэн үүрэг, нийгмийн эрүүл мэндэд оруулах хувь нэмэр</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Өгөөмөр сэтгэлээр хандах</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Хүний мөн чанарыг хүндэтгэх</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Өөрийгөө хөгжүүлэх анхаардаг байх</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09B2836-E89D-4A33-91CC-C49C8472C3CB}"/>
              </a:ext>
            </a:extLst>
          </p:cNvPr>
          <p:cNvSpPr txBox="1"/>
          <p:nvPr/>
        </p:nvSpPr>
        <p:spPr>
          <a:xfrm>
            <a:off x="2289882" y="1596039"/>
            <a:ext cx="2180744" cy="137576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Б.Мэргэжлийн чанар, ур чадвар</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Анагаах ухаан, эрүүл мэндийн салбарын ёс зүй</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Анагаах ухааны мэдлэг, асуудлыг шийдвэрлэх чадвар</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Эмнэлгийн ур чадвар, өвчтөн асрах</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Харилцааны ур чадвар</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Эмчилгээн дэх багийн ажиллагааны практик</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DEB4CFB-F5C9-4599-B57F-FE4D396D21CB}"/>
              </a:ext>
            </a:extLst>
          </p:cNvPr>
          <p:cNvSpPr txBox="1"/>
          <p:nvPr/>
        </p:nvSpPr>
        <p:spPr>
          <a:xfrm>
            <a:off x="4343400" y="1567399"/>
            <a:ext cx="2180744" cy="111928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6. Эмчилгээний чанар, аюулгүй  </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байдлын хяналт</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7. Нийгэм дэх эрүүл мэндийн </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үйлчилгээний практик</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8. Шинжлэх ухаанч эрэл хайгуул</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9. Насан туршид хамтдаа </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суралцах хандлага</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899F659-A85C-4B9B-BDED-2D84F0DE4F24}"/>
              </a:ext>
            </a:extLst>
          </p:cNvPr>
          <p:cNvSpPr txBox="1"/>
          <p:nvPr/>
        </p:nvSpPr>
        <p:spPr>
          <a:xfrm>
            <a:off x="6490927" y="1567399"/>
            <a:ext cx="2509347" cy="1632242"/>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В. Эмнэлгийн үндсэн үйлчилгээ</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Зөвлөлдөх, анагаах ухааны хамтын ажиллагаа явуулах боломжтой нөхцөлд дараах салбар тус бүрээр эмнэлгийн тусламж үйлчилгээг бие даан үзүүлэх боломжтой.</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Амбулаторын үйлчилгээ</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Тасгийн үйлчилгээ</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Анхан шатны түргэн тусламжийн үйлчилгээ</a:t>
            </a:r>
          </a:p>
          <a:p>
            <a:pPr marL="228600" marR="0" lvl="0" indent="-228600" defTabSz="914400" eaLnBrk="1" fontAlgn="auto" latinLnBrk="0" hangingPunct="1">
              <a:lnSpc>
                <a:spcPts val="1000"/>
              </a:lnSpc>
              <a:spcBef>
                <a:spcPts val="0"/>
              </a:spcBef>
              <a:spcAft>
                <a:spcPts val="0"/>
              </a:spcAft>
              <a:buClrTx/>
              <a:buSzTx/>
              <a:buFontTx/>
              <a:buAutoNum type="arabicPeriod"/>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Бүс нутгийн эрүүл мэндийн үйлчилгээ</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3DD91B2-024D-4AB5-B55F-69A208DDEEB5}"/>
              </a:ext>
            </a:extLst>
          </p:cNvPr>
          <p:cNvSpPr txBox="1"/>
          <p:nvPr/>
        </p:nvSpPr>
        <p:spPr>
          <a:xfrm>
            <a:off x="87420" y="3094867"/>
            <a:ext cx="8956157" cy="515526"/>
          </a:xfrm>
          <a:prstGeom prst="rect">
            <a:avLst/>
          </a:prstGeom>
          <a:solidFill>
            <a:schemeClr val="accent1">
              <a:lumMod val="40000"/>
              <a:lumOff val="60000"/>
            </a:schemeClr>
          </a:solidFill>
        </p:spPr>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Доторын тасаг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24 д/хоногоос дээш</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яаралтай тусламжийн тасаг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12 д/хоногоос дээш</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мэс засал</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д/хоногоос дээш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хүүхэд</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д/хоногоос дээш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mn-MN" sz="1000" dirty="0">
                <a:latin typeface="Times New Roman" panose="02020603050405020304" pitchFamily="18" charset="0"/>
                <a:cs typeface="Times New Roman" panose="02020603050405020304" pitchFamily="18" charset="0"/>
              </a:rPr>
              <a:t>эх барих,</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эмэгтэйчүүд</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д/хоногоос дээш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lang="mn-MN" sz="1000" dirty="0">
                <a:latin typeface="Times New Roman" panose="02020603050405020304" pitchFamily="18" charset="0"/>
                <a:cs typeface="Times New Roman" panose="02020603050405020304" pitchFamily="18" charset="0"/>
              </a:rPr>
              <a:t>сэтгэц судлал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д/хоногоос дээш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бүс нутгийн эрүүл мэндийн тусламж үйлчилгээ</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д/хоногоос дээш </a:t>
            </a:r>
            <a:r>
              <a:rPr kumimoji="0" lang="en-US"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0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заавал судлах шаардлагатай. </a:t>
            </a:r>
          </a:p>
        </p:txBody>
      </p:sp>
      <p:sp>
        <p:nvSpPr>
          <p:cNvPr id="18" name="TextBox 17">
            <a:extLst>
              <a:ext uri="{FF2B5EF4-FFF2-40B4-BE49-F238E27FC236}">
                <a16:creationId xmlns:a16="http://schemas.microsoft.com/office/drawing/2014/main" id="{13D338C9-0D87-4BF0-B1F3-4A38C31A2801}"/>
              </a:ext>
            </a:extLst>
          </p:cNvPr>
          <p:cNvSpPr txBox="1"/>
          <p:nvPr/>
        </p:nvSpPr>
        <p:spPr>
          <a:xfrm>
            <a:off x="29237" y="3468900"/>
            <a:ext cx="9108877" cy="1135311"/>
          </a:xfrm>
          <a:prstGeom prst="rect">
            <a:avLst/>
          </a:prstGeom>
          <a:solidFill>
            <a:schemeClr val="bg1"/>
          </a:solidFill>
        </p:spPr>
        <p:txBody>
          <a:bodyPr wrap="square" rtlCol="0">
            <a:spAutoFit/>
          </a:bodyPr>
          <a:lstStyle/>
          <a:p>
            <a:pPr marL="171450" marR="0" lvl="0" indent="-171450" defTabSz="91440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Амбулатори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д/х-с дээш</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дахь сургалтыг оролцуулна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бусад заавал судлах ёстой салбарын сургалтыг хамтад нь авч болно.</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endPar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171450" marR="0" lvl="0" indent="-171450" defTabSz="91440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Бүс нутгийн эмнэлгийн тусламж үйлчилгээг алслагдсан болон арлын эмнэлгийн байгууллага, нийт орны тоо 200 хүртэлх эмнэлэг, болон эрүүл мэндийн төвд хэрэгжүүлэх ба үүнд амбулаторийн үйлчилгээ болон гэрээр хийгдэх эмнэлгийн тусламж үйлчилгээг багтаана. </a:t>
            </a:r>
          </a:p>
          <a:p>
            <a:pPr marL="171450" marR="0" lvl="0" indent="-171450" defTabSz="91440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Сургалтын нийт хугацаанд дараах сургалтад хамрагдсан байна</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0" marR="0" lvl="0" indent="0" defTabSz="914400" eaLnBrk="1" fontAlgn="auto" latinLnBrk="0" hangingPunct="1">
              <a:lnSpc>
                <a:spcPts val="9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Халдвар хяналт, урьдчилан сэргийлэх эмчилгээ, хүчирхийлэлд өртөгчийн эмчилгээ, нийгэмд эргэн ороход дэмжлэг үзүүлэх үйлчилгээ, хөнгөвчлөхийн асаргаа, өндөр настны тусламж үйлчилгээ төлөвлөлт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(ACP)</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Клиникийн эмгэг судлалын зөвлөлдөх бүлгэм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(CPC) </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гэх мэт</a:t>
            </a:r>
          </a:p>
          <a:p>
            <a:pPr marL="171450" marR="0" lvl="0" indent="-171450" defTabSz="914400" eaLnBrk="1" fontAlgn="auto" latinLnBrk="0" hangingPunct="1">
              <a:lnSpc>
                <a:spcPts val="900"/>
              </a:lnSpc>
              <a:spcBef>
                <a:spcPts val="0"/>
              </a:spcBef>
              <a:spcAft>
                <a:spcPts val="0"/>
              </a:spcAft>
              <a:buClrTx/>
              <a:buSzTx/>
              <a:buFont typeface="Arial" panose="020B0604020202020204" pitchFamily="34" charset="0"/>
              <a:buChar char="•"/>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Дараах сургалт орсон байвал сайн, үүнд</a:t>
            </a:r>
          </a:p>
          <a:p>
            <a:pPr marL="0" marR="0" lvl="0" indent="0" defTabSz="914400" eaLnBrk="1" fontAlgn="auto" latinLnBrk="0" hangingPunct="1">
              <a:lnSpc>
                <a:spcPts val="9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Эмчилгээний талбар, мэргэшлийн хөндлөн холбоот баг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халдвар хяналт, хөнгөвчлөх үйлчилгээ гэх мэт</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-д оролцох, хүүхэд болон өсвөр насны хүүхдийн сэтгэл зүйн талбар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хөгжлийн бэрхшээл гэх мэт</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эмийн бодист тэсвэртэй нян, геномик анагаах ухаан гэх мэт</a:t>
            </a:r>
          </a:p>
        </p:txBody>
      </p:sp>
      <p:sp>
        <p:nvSpPr>
          <p:cNvPr id="19" name="TextBox 18">
            <a:extLst>
              <a:ext uri="{FF2B5EF4-FFF2-40B4-BE49-F238E27FC236}">
                <a16:creationId xmlns:a16="http://schemas.microsoft.com/office/drawing/2014/main" id="{F3E14E2B-7A50-4FCF-891A-8EF42AD4ED0A}"/>
              </a:ext>
            </a:extLst>
          </p:cNvPr>
          <p:cNvSpPr txBox="1"/>
          <p:nvPr/>
        </p:nvSpPr>
        <p:spPr>
          <a:xfrm>
            <a:off x="87420" y="4600357"/>
            <a:ext cx="4103580" cy="5155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1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Туршлагажсан байх шаардлагатай шинж тэмдэг: 29 төрөл</a:t>
            </a:r>
          </a:p>
          <a:p>
            <a:pPr marL="0" marR="0" lvl="0" indent="0" defTabSz="914400" eaLnBrk="1" fontAlgn="auto" latinLnBrk="0" hangingPunct="1">
              <a:lnSpc>
                <a:spcPts val="1100"/>
              </a:lnSpc>
              <a:spcBef>
                <a:spcPts val="0"/>
              </a:spcBef>
              <a:spcAft>
                <a:spcPts val="0"/>
              </a:spcAft>
              <a:buClrTx/>
              <a:buSzTx/>
              <a:buFontTx/>
              <a:buNone/>
              <a:tabLst/>
              <a:defRPr/>
            </a:pPr>
            <a:r>
              <a:rPr kumimoji="0" lang="mn-MN"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Цочролд орох, биеийн жин буурах, тураал, тууралт, бөөлжих, халуурах, мартах, толгойн өвдөлт гэх мэт</a:t>
            </a:r>
          </a:p>
        </p:txBody>
      </p:sp>
      <p:sp>
        <p:nvSpPr>
          <p:cNvPr id="20" name="TextBox 19">
            <a:extLst>
              <a:ext uri="{FF2B5EF4-FFF2-40B4-BE49-F238E27FC236}">
                <a16:creationId xmlns:a16="http://schemas.microsoft.com/office/drawing/2014/main" id="{A0D3DE2A-323E-468E-A687-5DFB6EA48B55}"/>
              </a:ext>
            </a:extLst>
          </p:cNvPr>
          <p:cNvSpPr txBox="1"/>
          <p:nvPr/>
        </p:nvSpPr>
        <p:spPr>
          <a:xfrm>
            <a:off x="4191000" y="4594919"/>
            <a:ext cx="4419600" cy="65659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lang="mn-MN" sz="11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Туршлагажсан байх шаардлагатай өвчин, эмгэг: 26 төрөл</a:t>
            </a:r>
          </a:p>
          <a:p>
            <a:pPr marL="0" marR="0" lvl="0" indent="0" defTabSz="914400" eaLnBrk="1" fontAlgn="auto" latinLnBrk="0" hangingPunct="1">
              <a:lnSpc>
                <a:spcPts val="1100"/>
              </a:lnSpc>
              <a:spcBef>
                <a:spcPts val="0"/>
              </a:spcBef>
              <a:spcAft>
                <a:spcPts val="0"/>
              </a:spcAft>
              <a:buClrTx/>
              <a:buSzTx/>
              <a:buFontTx/>
              <a:buNone/>
              <a:tabLst/>
              <a:defRPr/>
            </a:pPr>
            <a:r>
              <a:rPr kumimoji="0" lang="mn-MN"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Тархины судасны өвчлөл, зөнөх өвчин, цочмог титэм судасны хам шинж , зүрхний дутагдал, аортын аневризм, даралт ихсэх, уушигны хорт хавдар, уушигны үрэвсэл, </a:t>
            </a:r>
          </a:p>
        </p:txBody>
      </p:sp>
      <p:sp>
        <p:nvSpPr>
          <p:cNvPr id="21" name="TextBox 20">
            <a:extLst>
              <a:ext uri="{FF2B5EF4-FFF2-40B4-BE49-F238E27FC236}">
                <a16:creationId xmlns:a16="http://schemas.microsoft.com/office/drawing/2014/main" id="{5C8179CC-EB90-4C29-8549-B7071B60A006}"/>
              </a:ext>
            </a:extLst>
          </p:cNvPr>
          <p:cNvSpPr txBox="1"/>
          <p:nvPr/>
        </p:nvSpPr>
        <p:spPr>
          <a:xfrm>
            <a:off x="44116" y="5470761"/>
            <a:ext cx="4832684" cy="606320"/>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Суралцагч эмчийн үнэлгээний хуудас</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 “А.Эмч хүний үндсэн үнэт зүйлс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мэргэжлийн ур чадвар</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”-ыг дүгнэх</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 “Б.Мэргэжлийн чанар, ур чадвар”-г дүгнэх</a:t>
            </a: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3. “В. Эмнэлгийн үндсэн үйлчилгээ”-тэй холбоотой дүгнэлт</a:t>
            </a:r>
          </a:p>
        </p:txBody>
      </p:sp>
      <p:sp>
        <p:nvSpPr>
          <p:cNvPr id="22" name="TextBox 21">
            <a:extLst>
              <a:ext uri="{FF2B5EF4-FFF2-40B4-BE49-F238E27FC236}">
                <a16:creationId xmlns:a16="http://schemas.microsoft.com/office/drawing/2014/main" id="{D08EE520-90F0-4087-9FEA-C65B14096CA5}"/>
              </a:ext>
            </a:extLst>
          </p:cNvPr>
          <p:cNvSpPr txBox="1"/>
          <p:nvPr/>
        </p:nvSpPr>
        <p:spPr>
          <a:xfrm>
            <a:off x="5163294" y="5382788"/>
            <a:ext cx="3994744" cy="938719"/>
          </a:xfrm>
          <a:prstGeom prst="rect">
            <a:avLst/>
          </a:prstGeom>
          <a:solidFill>
            <a:schemeClr val="accent4">
              <a:lumMod val="20000"/>
              <a:lumOff val="80000"/>
            </a:schemeClr>
          </a:solidFill>
        </p:spPr>
        <p:txBody>
          <a:bodyPr wrap="square" rtlCol="0">
            <a:spAutoFit/>
          </a:bodyPr>
          <a:lstStyle/>
          <a:p>
            <a:pPr marL="171450" marR="0" lvl="0" indent="-171450" defTabSz="914400" eaLnBrk="1" fontAlgn="auto" latinLnBrk="0" hangingPunct="1">
              <a:lnSpc>
                <a:spcPts val="1100"/>
              </a:lnSpc>
              <a:spcBef>
                <a:spcPts val="0"/>
              </a:spcBef>
              <a:spcAft>
                <a:spcPts val="0"/>
              </a:spcAft>
              <a:buClrTx/>
              <a:buSzTx/>
              <a:buFont typeface="Arial" panose="020B0604020202020204" pitchFamily="34" charset="0"/>
              <a:buChar char="•"/>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Салбар, эмчилгээний тасаг бүрийн сургалтын төгсгөлд эмч болон бусад ажилтан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сувилагчийг оролцуулбал сайн</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үнэлгээ өгнө.</a:t>
            </a:r>
          </a:p>
          <a:p>
            <a:pPr marL="171450" marR="0" lvl="0" indent="-171450" defTabSz="914400" eaLnBrk="1" fontAlgn="auto" latinLnBrk="0" hangingPunct="1">
              <a:lnSpc>
                <a:spcPts val="1100"/>
              </a:lnSpc>
              <a:spcBef>
                <a:spcPts val="0"/>
              </a:spcBef>
              <a:spcAft>
                <a:spcPts val="0"/>
              </a:spcAft>
              <a:buClrTx/>
              <a:buSzTx/>
              <a:buFont typeface="Arial" panose="020B0604020202020204" pitchFamily="34" charset="0"/>
              <a:buChar char="•"/>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Хамгийн багадаа жилдээ 2 удаа хөтөлбөрийн албан тушаалтан, сургалтын хяналтын зөвлөлийн гишүүн суралцагч эмчид явцын үнэлгээ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эргэн нягтлах</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өгнө. </a:t>
            </a: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23ED9A1A-4076-4537-A888-5CED29BBE401}"/>
              </a:ext>
            </a:extLst>
          </p:cNvPr>
          <p:cNvSpPr txBox="1"/>
          <p:nvPr/>
        </p:nvSpPr>
        <p:spPr>
          <a:xfrm>
            <a:off x="44116" y="6064192"/>
            <a:ext cx="5101131" cy="606320"/>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lang="mn-MN" sz="1200" dirty="0">
                <a:latin typeface="Times New Roman" panose="02020603050405020304" pitchFamily="18" charset="0"/>
                <a:cs typeface="Times New Roman" panose="02020603050405020304" pitchFamily="18" charset="0"/>
              </a:rPr>
              <a:t>Эмнэл зүйн</a:t>
            </a:r>
            <a:r>
              <a:rPr kumimoji="0" lang="mn-MN"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сургалтын зорилтод хүрсэн үр дүнг тодорхойлох хуудас</a:t>
            </a:r>
          </a:p>
          <a:p>
            <a:pPr marL="0" marR="0" lvl="0" indent="0" defTabSz="914400" eaLnBrk="1" fontAlgn="auto" latinLnBrk="0" hangingPunct="1">
              <a:lnSpc>
                <a:spcPts val="1000"/>
              </a:lnSpc>
              <a:spcBef>
                <a:spcPts val="0"/>
              </a:spcBef>
              <a:spcAft>
                <a:spcPts val="0"/>
              </a:spcAft>
              <a:buClrTx/>
              <a:buSzTx/>
              <a:buFontTx/>
              <a:buNone/>
              <a:tabLst/>
              <a:defRPr/>
            </a:pPr>
            <a:endPar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ts val="1000"/>
              </a:lnSpc>
              <a:spcBef>
                <a:spcPts val="0"/>
              </a:spcBef>
              <a:spcAft>
                <a:spcPts val="0"/>
              </a:spcAft>
              <a:buClrTx/>
              <a:buSzTx/>
              <a:buFontTx/>
              <a:buNone/>
              <a:tabLst/>
              <a:defRPr/>
            </a:pP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 жилийн сургалтыг дүүргэсний дараа сургалтын хяналтын зөвлөл суралцагч эмчийн үнэлгээний хуудас 1, 2, 3 дээр тулгуурлан бэлтгэнэ. </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r>
              <a:rPr kumimoji="0" lang="mn-MN"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Нэгдсэн үнэлгээ</a:t>
            </a:r>
            <a:r>
              <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2DC2CF97-81CC-43AC-8175-2B9D00FF5E51}"/>
              </a:ext>
            </a:extLst>
          </p:cNvPr>
          <p:cNvSpPr txBox="1"/>
          <p:nvPr/>
        </p:nvSpPr>
        <p:spPr>
          <a:xfrm>
            <a:off x="5145246" y="6392803"/>
            <a:ext cx="950753" cy="221599"/>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endParaRPr kumimoji="0" lang="en-US" sz="11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0D6A2FD-7289-4D2D-A0C5-5A8FA2E9B6EB}"/>
              </a:ext>
            </a:extLst>
          </p:cNvPr>
          <p:cNvSpPr txBox="1"/>
          <p:nvPr/>
        </p:nvSpPr>
        <p:spPr>
          <a:xfrm>
            <a:off x="44116" y="2799507"/>
            <a:ext cx="3003884" cy="338554"/>
          </a:xfrm>
          <a:prstGeom prst="rect">
            <a:avLst/>
          </a:prstGeom>
          <a:solidFill>
            <a:srgbClr val="0070C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 Практик сургалтын хөтөлбөр</a:t>
            </a:r>
            <a:endParaRPr kumimoji="0" lang="en-US" sz="16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94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C1877-32A2-D868-CC19-EA3CF931DDD1}"/>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A3F1874E-918C-325F-A8D0-15C2CCE7B380}"/>
              </a:ext>
            </a:extLst>
          </p:cNvPr>
          <p:cNvSpPr>
            <a:spLocks noGrp="1"/>
          </p:cNvSpPr>
          <p:nvPr>
            <p:ph type="body" idx="1"/>
          </p:nvPr>
        </p:nvSpPr>
        <p:spPr/>
        <p:txBody>
          <a:bodyPr/>
          <a:lstStyle/>
          <a:p>
            <a:endParaRPr kumimoji="1" lang="ja-JP" altLang="en-US"/>
          </a:p>
        </p:txBody>
      </p:sp>
      <p:pic>
        <p:nvPicPr>
          <p:cNvPr id="5" name="図 4" descr="グラフィカル ユーザー インターフェイス, アプリケーション&#10;&#10;自動的に生成された説明">
            <a:extLst>
              <a:ext uri="{FF2B5EF4-FFF2-40B4-BE49-F238E27FC236}">
                <a16:creationId xmlns:a16="http://schemas.microsoft.com/office/drawing/2014/main" id="{B5B11D34-9FDC-7A2E-9B97-37542440C12B}"/>
              </a:ext>
            </a:extLst>
          </p:cNvPr>
          <p:cNvPicPr>
            <a:picLocks noChangeAspect="1"/>
          </p:cNvPicPr>
          <p:nvPr/>
        </p:nvPicPr>
        <p:blipFill>
          <a:blip r:embed="rId2">
            <a:extLst>
              <a:ext uri="{28A0092B-C50C-407E-A947-70E740481C1C}">
                <a14:useLocalDpi xmlns:a14="http://schemas.microsoft.com/office/drawing/2010/main" val="0"/>
              </a:ext>
            </a:extLst>
          </a:blip>
          <a:srcRect l="9355" r="9355"/>
          <a:stretch/>
        </p:blipFill>
        <p:spPr>
          <a:xfrm>
            <a:off x="14135" y="253190"/>
            <a:ext cx="9144000" cy="6327321"/>
          </a:xfrm>
          <a:prstGeom prst="rect">
            <a:avLst/>
          </a:prstGeom>
        </p:spPr>
      </p:pic>
      <p:sp>
        <p:nvSpPr>
          <p:cNvPr id="6" name="テキスト ボックス 5">
            <a:extLst>
              <a:ext uri="{FF2B5EF4-FFF2-40B4-BE49-F238E27FC236}">
                <a16:creationId xmlns:a16="http://schemas.microsoft.com/office/drawing/2014/main" id="{D4A5939B-8BA8-FF19-EA9C-763011717B83}"/>
              </a:ext>
            </a:extLst>
          </p:cNvPr>
          <p:cNvSpPr txBox="1"/>
          <p:nvPr/>
        </p:nvSpPr>
        <p:spPr>
          <a:xfrm>
            <a:off x="14135" y="6511700"/>
            <a:ext cx="91440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mn-MN"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2024 оны 3 сарын 25-ны өдөр, Эмнэлгийн мэргэжилтний ёс зүйн зөвлөлийн Эмнэлзүйн сургалтын дэд хорооны материалаас авав </a:t>
            </a:r>
            <a:r>
              <a:rPr kumimoji="0" lang="en-US" altLang="ja-JP" sz="900" b="0" i="0" u="none" strike="noStrike" kern="0" cap="none" spc="0" normalizeH="0" baseline="0" noProof="0" dirty="0">
                <a:ln>
                  <a:noFill/>
                </a:ln>
                <a:solidFill>
                  <a:srgbClr val="000000"/>
                </a:solidFill>
                <a:effectLst/>
                <a:uLnTx/>
                <a:uFillTx/>
                <a:latin typeface="Times New Roman" panose="02020603050405020304" pitchFamily="18" charset="0"/>
                <a:ea typeface="Meiryo UI" panose="020B0604030504040204" pitchFamily="50" charset="-128"/>
                <a:cs typeface="Times New Roman" panose="02020603050405020304" pitchFamily="18" charset="0"/>
              </a:rPr>
              <a:t>https://www.mhlw.go.jp/stf/shingi2/0000200876_00005.html</a:t>
            </a:r>
          </a:p>
        </p:txBody>
      </p:sp>
      <p:sp>
        <p:nvSpPr>
          <p:cNvPr id="7" name="TextBox 6">
            <a:extLst>
              <a:ext uri="{FF2B5EF4-FFF2-40B4-BE49-F238E27FC236}">
                <a16:creationId xmlns:a16="http://schemas.microsoft.com/office/drawing/2014/main" id="{332997F2-E4B3-4805-B9C2-A42A8A4BC5AC}"/>
              </a:ext>
            </a:extLst>
          </p:cNvPr>
          <p:cNvSpPr txBox="1"/>
          <p:nvPr/>
        </p:nvSpPr>
        <p:spPr>
          <a:xfrm>
            <a:off x="-1906" y="274836"/>
            <a:ext cx="9143999" cy="579646"/>
          </a:xfrm>
          <a:prstGeom prst="rect">
            <a:avLst/>
          </a:prstGeom>
          <a:solidFill>
            <a:srgbClr val="003B68"/>
          </a:solidFill>
        </p:spPr>
        <p:txBody>
          <a:bodyPr wrap="square" rtlCol="0">
            <a:spAutoFit/>
          </a:bodyPr>
          <a:lstStyle/>
          <a:p>
            <a:pPr marL="0" marR="0" lvl="0" indent="0" algn="ctr" defTabSz="914400" eaLnBrk="1" fontAlgn="auto" latinLnBrk="0" hangingPunct="1">
              <a:lnSpc>
                <a:spcPts val="19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mn-MN"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Хүрэх зорилт</a:t>
            </a:r>
            <a:r>
              <a:rPr kumimoji="0" lang="en-US"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mn-MN"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Анагаах ухааны сургалтын цөм хөтөлбөрийн загвар </a:t>
            </a:r>
            <a:r>
              <a:rPr kumimoji="0" lang="en-US"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(2016 </a:t>
            </a:r>
            <a:r>
              <a:rPr kumimoji="0" lang="mn-MN"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оны шинэчлэгдсэн хувилбар</a:t>
            </a:r>
            <a:r>
              <a:rPr kumimoji="0" lang="en-US"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r>
              <a:rPr kumimoji="0" lang="mn-MN" altLang="ja-JP"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болон эмнэл зүйн сургалтын хүрэх зорилт хоорондын хамаарал </a:t>
            </a:r>
            <a:endPar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8E15762-36D0-4EEA-B701-F2E1AE6EC88D}"/>
              </a:ext>
            </a:extLst>
          </p:cNvPr>
          <p:cNvSpPr txBox="1"/>
          <p:nvPr/>
        </p:nvSpPr>
        <p:spPr>
          <a:xfrm>
            <a:off x="952" y="858359"/>
            <a:ext cx="4267200" cy="426207"/>
          </a:xfrm>
          <a:prstGeom prst="rect">
            <a:avLst/>
          </a:prstGeom>
          <a:solidFill>
            <a:schemeClr val="bg1"/>
          </a:solidFill>
        </p:spPr>
        <p:txBody>
          <a:bodyPr wrap="square" rtlCol="0">
            <a:sp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kumimoji="0" lang="mn-MN"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Анагаах ухааны сургалтын цөм хөтөлбөр</a:t>
            </a:r>
          </a:p>
          <a:p>
            <a:pPr marL="0" marR="0" lvl="0" indent="0" algn="ctr" defTabSz="914400" eaLnBrk="1" fontAlgn="auto" latinLnBrk="0" hangingPunct="1">
              <a:lnSpc>
                <a:spcPts val="1300"/>
              </a:lnSpc>
              <a:spcBef>
                <a:spcPts val="0"/>
              </a:spcBef>
              <a:spcAft>
                <a:spcPts val="0"/>
              </a:spcAft>
              <a:buClrTx/>
              <a:buSzTx/>
              <a:buFontTx/>
              <a:buNone/>
              <a:tabLst/>
              <a:defRPr/>
            </a:pPr>
            <a:r>
              <a:rPr kumimoji="0" lang="mn-MN"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 </a:t>
            </a:r>
            <a:r>
              <a:rPr kumimoji="0" lang="en-US"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a:t>
            </a:r>
            <a:r>
              <a:rPr kumimoji="0" lang="mn-MN"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төгсөхийн өмнөх</a:t>
            </a:r>
            <a:r>
              <a:rPr kumimoji="0" lang="en-US"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EC6EED1D-0270-4633-8A49-92D64638A6B0}"/>
              </a:ext>
            </a:extLst>
          </p:cNvPr>
          <p:cNvSpPr txBox="1"/>
          <p:nvPr/>
        </p:nvSpPr>
        <p:spPr>
          <a:xfrm>
            <a:off x="4875850" y="857679"/>
            <a:ext cx="4155855" cy="426207"/>
          </a:xfrm>
          <a:prstGeom prst="rect">
            <a:avLst/>
          </a:prstGeom>
          <a:solidFill>
            <a:schemeClr val="bg1"/>
          </a:solidFill>
        </p:spPr>
        <p:txBody>
          <a:bodyPr wrap="square" rtlCol="0">
            <a:spAutoFit/>
          </a:bodyPr>
          <a:lstStyle/>
          <a:p>
            <a:pPr marL="0" marR="0" lvl="0" indent="0" algn="ctr" defTabSz="914400" eaLnBrk="1" fontAlgn="auto" latinLnBrk="0" hangingPunct="1">
              <a:lnSpc>
                <a:spcPts val="1300"/>
              </a:lnSpc>
              <a:spcBef>
                <a:spcPts val="0"/>
              </a:spcBef>
              <a:spcAft>
                <a:spcPts val="0"/>
              </a:spcAft>
              <a:buClrTx/>
              <a:buSzTx/>
              <a:buFontTx/>
              <a:buNone/>
              <a:tabLst/>
              <a:defRPr/>
            </a:pPr>
            <a:r>
              <a:rPr lang="mn-MN" sz="1400" b="1" dirty="0">
                <a:solidFill>
                  <a:srgbClr val="92D050"/>
                </a:solidFill>
                <a:latin typeface="Times New Roman" panose="02020603050405020304" pitchFamily="18" charset="0"/>
                <a:cs typeface="Times New Roman" panose="02020603050405020304" pitchFamily="18" charset="0"/>
              </a:rPr>
              <a:t>Эмнэл зүйн</a:t>
            </a:r>
            <a:r>
              <a:rPr kumimoji="0" lang="mn-MN"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 сургалтын хүрэх зорилт</a:t>
            </a:r>
          </a:p>
          <a:p>
            <a:pPr marL="0" marR="0" lvl="0" indent="0" algn="ctr" defTabSz="914400" eaLnBrk="1" fontAlgn="auto" latinLnBrk="0" hangingPunct="1">
              <a:lnSpc>
                <a:spcPts val="1300"/>
              </a:lnSpc>
              <a:spcBef>
                <a:spcPts val="0"/>
              </a:spcBef>
              <a:spcAft>
                <a:spcPts val="0"/>
              </a:spcAft>
              <a:buClrTx/>
              <a:buSzTx/>
              <a:buFontTx/>
              <a:buNone/>
              <a:tabLst/>
              <a:defRPr/>
            </a:pPr>
            <a:r>
              <a:rPr kumimoji="0" lang="mn-MN"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 </a:t>
            </a:r>
            <a:r>
              <a:rPr kumimoji="0" lang="en-US"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a:t>
            </a:r>
            <a:r>
              <a:rPr kumimoji="0" lang="mn-MN"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төгссөний дараа</a:t>
            </a:r>
            <a:r>
              <a:rPr kumimoji="0" lang="en-US" sz="1400" b="1"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B1B4245B-F27F-4466-BD0C-0A9664EF3BEB}"/>
              </a:ext>
            </a:extLst>
          </p:cNvPr>
          <p:cNvSpPr txBox="1"/>
          <p:nvPr/>
        </p:nvSpPr>
        <p:spPr>
          <a:xfrm>
            <a:off x="228600" y="1783990"/>
            <a:ext cx="4267200" cy="259495"/>
          </a:xfrm>
          <a:prstGeom prst="rect">
            <a:avLst/>
          </a:prstGeom>
          <a:solidFill>
            <a:schemeClr val="bg1"/>
          </a:solidFill>
        </p:spPr>
        <p:txBody>
          <a:bodyPr wrap="square" rtlCol="0">
            <a:spAutoFit/>
          </a:bodyPr>
          <a:lstStyle/>
          <a:p>
            <a:pPr marL="0" marR="0" lvl="0" indent="0" algn="ctr" defTabSz="914400" eaLnBrk="1" fontAlgn="auto" latinLnBrk="0" hangingPunct="1">
              <a:lnSpc>
                <a:spcPts val="13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92D050"/>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32273CF-3A53-407D-BF8D-F064F9B3A04E}"/>
              </a:ext>
            </a:extLst>
          </p:cNvPr>
          <p:cNvSpPr txBox="1"/>
          <p:nvPr/>
        </p:nvSpPr>
        <p:spPr>
          <a:xfrm>
            <a:off x="104473" y="1310103"/>
            <a:ext cx="3961450" cy="307777"/>
          </a:xfrm>
          <a:prstGeom prst="rect">
            <a:avLst/>
          </a:prstGeom>
          <a:solidFill>
            <a:schemeClr val="bg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 хүнд шаардлагатай үндсэн чанар, ур чадвар</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5F2D2C6-C346-42B7-B138-D5EE46DDB6F8}"/>
              </a:ext>
            </a:extLst>
          </p:cNvPr>
          <p:cNvSpPr txBox="1"/>
          <p:nvPr/>
        </p:nvSpPr>
        <p:spPr>
          <a:xfrm>
            <a:off x="164764" y="2453854"/>
            <a:ext cx="3200400" cy="307777"/>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 Мэргэжлийн ур чадвар</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2F9AA5E-9A96-40B7-8FB4-F53A1EFC4CFE}"/>
              </a:ext>
            </a:extLst>
          </p:cNvPr>
          <p:cNvSpPr txBox="1"/>
          <p:nvPr/>
        </p:nvSpPr>
        <p:spPr>
          <a:xfrm>
            <a:off x="64168" y="3705373"/>
            <a:ext cx="4134853" cy="477054"/>
          </a:xfrm>
          <a:prstGeom prst="rect">
            <a:avLst/>
          </a:prstGeom>
          <a:solidFill>
            <a:schemeClr val="bg1"/>
          </a:solidFill>
        </p:spPr>
        <p:txBody>
          <a:bodyPr wrap="square" rtlCol="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 Анагаах ухааны мэдлэг ба асуудлыг шийдвэрлэх чадвар</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41D4DBB6-5ECB-42E5-A083-B00CB1CEE172}"/>
              </a:ext>
            </a:extLst>
          </p:cNvPr>
          <p:cNvSpPr txBox="1"/>
          <p:nvPr/>
        </p:nvSpPr>
        <p:spPr>
          <a:xfrm>
            <a:off x="68179" y="4263168"/>
            <a:ext cx="4130842" cy="236603"/>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3. Эмнэлгийн ур чадвар, өвчтөний асаргаа</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D21C341-C011-4E2C-B826-077686E9B680}"/>
              </a:ext>
            </a:extLst>
          </p:cNvPr>
          <p:cNvSpPr txBox="1"/>
          <p:nvPr/>
        </p:nvSpPr>
        <p:spPr>
          <a:xfrm>
            <a:off x="84420" y="4552683"/>
            <a:ext cx="4134853" cy="284693"/>
          </a:xfrm>
          <a:prstGeom prst="rect">
            <a:avLst/>
          </a:prstGeom>
          <a:solidFill>
            <a:schemeClr val="bg1"/>
          </a:solidFill>
        </p:spPr>
        <p:txBody>
          <a:bodyPr wrap="square" rtlCol="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Харилцааны чадвар</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6E061F36-7779-459A-A392-93D724D1C2D6}"/>
              </a:ext>
            </a:extLst>
          </p:cNvPr>
          <p:cNvSpPr txBox="1"/>
          <p:nvPr/>
        </p:nvSpPr>
        <p:spPr>
          <a:xfrm>
            <a:off x="68378" y="4915688"/>
            <a:ext cx="4130842" cy="23064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5. Эмчилгээн дэх багийн ажиллагааны практик</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B1A9FD1-3052-4DA5-BB7C-CEE056DC4DAF}"/>
              </a:ext>
            </a:extLst>
          </p:cNvPr>
          <p:cNvSpPr txBox="1"/>
          <p:nvPr/>
        </p:nvSpPr>
        <p:spPr>
          <a:xfrm>
            <a:off x="80209" y="5261314"/>
            <a:ext cx="4134853" cy="23064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6. Эмчилгээний чанар, аюулгүй  байдлын хяналт</a:t>
            </a:r>
          </a:p>
        </p:txBody>
      </p:sp>
      <p:sp>
        <p:nvSpPr>
          <p:cNvPr id="17" name="TextBox 16">
            <a:extLst>
              <a:ext uri="{FF2B5EF4-FFF2-40B4-BE49-F238E27FC236}">
                <a16:creationId xmlns:a16="http://schemas.microsoft.com/office/drawing/2014/main" id="{F4678DE9-991E-44EA-B4C6-20C5EE81A6A6}"/>
              </a:ext>
            </a:extLst>
          </p:cNvPr>
          <p:cNvSpPr txBox="1"/>
          <p:nvPr/>
        </p:nvSpPr>
        <p:spPr>
          <a:xfrm>
            <a:off x="84221" y="5544916"/>
            <a:ext cx="4130842" cy="35888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7. Нийгэм дэх эрүүл мэндийн үйлчилгээний </a:t>
            </a:r>
          </a:p>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практик</a:t>
            </a:r>
          </a:p>
        </p:txBody>
      </p:sp>
      <p:sp>
        <p:nvSpPr>
          <p:cNvPr id="18" name="TextBox 17">
            <a:extLst>
              <a:ext uri="{FF2B5EF4-FFF2-40B4-BE49-F238E27FC236}">
                <a16:creationId xmlns:a16="http://schemas.microsoft.com/office/drawing/2014/main" id="{DE93909D-F270-43EF-8FF9-E018C7E1A6B9}"/>
              </a:ext>
            </a:extLst>
          </p:cNvPr>
          <p:cNvSpPr txBox="1"/>
          <p:nvPr/>
        </p:nvSpPr>
        <p:spPr>
          <a:xfrm>
            <a:off x="80209" y="5956758"/>
            <a:ext cx="4134853" cy="23064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8. Шинжлэх ухаанч эрэл хайгуул</a:t>
            </a:r>
          </a:p>
        </p:txBody>
      </p:sp>
      <p:sp>
        <p:nvSpPr>
          <p:cNvPr id="19" name="TextBox 18">
            <a:extLst>
              <a:ext uri="{FF2B5EF4-FFF2-40B4-BE49-F238E27FC236}">
                <a16:creationId xmlns:a16="http://schemas.microsoft.com/office/drawing/2014/main" id="{7979E236-64F6-42D8-B040-C1A80DE0D995}"/>
              </a:ext>
            </a:extLst>
          </p:cNvPr>
          <p:cNvSpPr txBox="1"/>
          <p:nvPr/>
        </p:nvSpPr>
        <p:spPr>
          <a:xfrm>
            <a:off x="80209" y="6281059"/>
            <a:ext cx="4130842" cy="23064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9. Насан туршид хамтдаа суралцах хандлага</a:t>
            </a:r>
          </a:p>
        </p:txBody>
      </p:sp>
      <p:sp>
        <p:nvSpPr>
          <p:cNvPr id="20" name="TextBox 19">
            <a:extLst>
              <a:ext uri="{FF2B5EF4-FFF2-40B4-BE49-F238E27FC236}">
                <a16:creationId xmlns:a16="http://schemas.microsoft.com/office/drawing/2014/main" id="{B637E179-C3A1-4E1E-A7EC-EA17AD555531}"/>
              </a:ext>
            </a:extLst>
          </p:cNvPr>
          <p:cNvSpPr txBox="1"/>
          <p:nvPr/>
        </p:nvSpPr>
        <p:spPr>
          <a:xfrm>
            <a:off x="4954720" y="1677299"/>
            <a:ext cx="4134853" cy="451406"/>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 Нийгэмд хүлээсэн үүрэг, нийгмийн эрүүл мэндэд оруулах хувь нэмэр</a:t>
            </a:r>
          </a:p>
        </p:txBody>
      </p:sp>
      <p:sp>
        <p:nvSpPr>
          <p:cNvPr id="21" name="TextBox 20">
            <a:extLst>
              <a:ext uri="{FF2B5EF4-FFF2-40B4-BE49-F238E27FC236}">
                <a16:creationId xmlns:a16="http://schemas.microsoft.com/office/drawing/2014/main" id="{14AAAABB-3FEE-403D-A766-D1FD2FA4A8CF}"/>
              </a:ext>
            </a:extLst>
          </p:cNvPr>
          <p:cNvSpPr txBox="1"/>
          <p:nvPr/>
        </p:nvSpPr>
        <p:spPr>
          <a:xfrm>
            <a:off x="4954720" y="2111579"/>
            <a:ext cx="4134853" cy="284693"/>
          </a:xfrm>
          <a:prstGeom prst="rect">
            <a:avLst/>
          </a:prstGeom>
          <a:solidFill>
            <a:schemeClr val="bg1"/>
          </a:solidFill>
        </p:spPr>
        <p:txBody>
          <a:bodyPr wrap="square" rtlCol="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 Өгөөмөр сэтгэлээр хандах</a:t>
            </a:r>
          </a:p>
        </p:txBody>
      </p:sp>
      <p:sp>
        <p:nvSpPr>
          <p:cNvPr id="22" name="TextBox 21">
            <a:extLst>
              <a:ext uri="{FF2B5EF4-FFF2-40B4-BE49-F238E27FC236}">
                <a16:creationId xmlns:a16="http://schemas.microsoft.com/office/drawing/2014/main" id="{8C8806DB-1D07-4266-83F0-092D89108265}"/>
              </a:ext>
            </a:extLst>
          </p:cNvPr>
          <p:cNvSpPr txBox="1"/>
          <p:nvPr/>
        </p:nvSpPr>
        <p:spPr>
          <a:xfrm>
            <a:off x="4954719" y="2471407"/>
            <a:ext cx="4134853" cy="271869"/>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3. Хүний мөн чанарыг хүндэтгэх</a:t>
            </a:r>
          </a:p>
        </p:txBody>
      </p:sp>
      <p:sp>
        <p:nvSpPr>
          <p:cNvPr id="23" name="TextBox 22">
            <a:extLst>
              <a:ext uri="{FF2B5EF4-FFF2-40B4-BE49-F238E27FC236}">
                <a16:creationId xmlns:a16="http://schemas.microsoft.com/office/drawing/2014/main" id="{7CA4EE95-2979-4E98-8AAC-F06A3007B446}"/>
              </a:ext>
            </a:extLst>
          </p:cNvPr>
          <p:cNvSpPr txBox="1"/>
          <p:nvPr/>
        </p:nvSpPr>
        <p:spPr>
          <a:xfrm>
            <a:off x="4990814" y="2803133"/>
            <a:ext cx="4040891" cy="284693"/>
          </a:xfrm>
          <a:prstGeom prst="rect">
            <a:avLst/>
          </a:prstGeom>
          <a:solidFill>
            <a:schemeClr val="bg1"/>
          </a:solidFill>
        </p:spPr>
        <p:txBody>
          <a:bodyPr wrap="square" rtlCol="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Өөрийгөө хөгжүүлэх анхаардаг байх</a:t>
            </a:r>
          </a:p>
        </p:txBody>
      </p:sp>
      <p:sp>
        <p:nvSpPr>
          <p:cNvPr id="24" name="TextBox 23">
            <a:extLst>
              <a:ext uri="{FF2B5EF4-FFF2-40B4-BE49-F238E27FC236}">
                <a16:creationId xmlns:a16="http://schemas.microsoft.com/office/drawing/2014/main" id="{02622B4E-1529-41AB-8687-E88A87D9B29C}"/>
              </a:ext>
            </a:extLst>
          </p:cNvPr>
          <p:cNvSpPr txBox="1"/>
          <p:nvPr/>
        </p:nvSpPr>
        <p:spPr>
          <a:xfrm>
            <a:off x="4954719" y="1232373"/>
            <a:ext cx="3961450" cy="451406"/>
          </a:xfrm>
          <a:prstGeom prst="rect">
            <a:avLst/>
          </a:prstGeom>
          <a:solidFill>
            <a:schemeClr val="bg1"/>
          </a:solid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Эмч хүний үндсэн үнэт зүйлс </a:t>
            </a:r>
          </a:p>
          <a:p>
            <a:pPr marL="0" marR="0" lvl="0" indent="0" algn="ctr"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(мэргэжлийн ур чадвар)</a:t>
            </a:r>
          </a:p>
        </p:txBody>
      </p:sp>
      <p:sp>
        <p:nvSpPr>
          <p:cNvPr id="25" name="TextBox 24">
            <a:extLst>
              <a:ext uri="{FF2B5EF4-FFF2-40B4-BE49-F238E27FC236}">
                <a16:creationId xmlns:a16="http://schemas.microsoft.com/office/drawing/2014/main" id="{7B11F157-6AF5-48A1-91E9-DD2D81221979}"/>
              </a:ext>
            </a:extLst>
          </p:cNvPr>
          <p:cNvSpPr txBox="1"/>
          <p:nvPr/>
        </p:nvSpPr>
        <p:spPr>
          <a:xfrm>
            <a:off x="5070255" y="3161023"/>
            <a:ext cx="3961450" cy="271869"/>
          </a:xfrm>
          <a:prstGeom prst="rect">
            <a:avLst/>
          </a:prstGeom>
          <a:solidFill>
            <a:schemeClr val="bg1"/>
          </a:solid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Мэргэжлийн чанар, ур чадвар</a:t>
            </a:r>
          </a:p>
        </p:txBody>
      </p:sp>
      <p:sp>
        <p:nvSpPr>
          <p:cNvPr id="26" name="TextBox 25">
            <a:extLst>
              <a:ext uri="{FF2B5EF4-FFF2-40B4-BE49-F238E27FC236}">
                <a16:creationId xmlns:a16="http://schemas.microsoft.com/office/drawing/2014/main" id="{8CBFE9D1-E022-490C-9EF6-A2F14065B8BA}"/>
              </a:ext>
            </a:extLst>
          </p:cNvPr>
          <p:cNvSpPr txBox="1"/>
          <p:nvPr/>
        </p:nvSpPr>
        <p:spPr>
          <a:xfrm>
            <a:off x="4954719" y="3477793"/>
            <a:ext cx="4134853" cy="271869"/>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1. Анагаах ухаан, эрүүл мэндийн салбарын ёс зүй</a:t>
            </a:r>
          </a:p>
        </p:txBody>
      </p:sp>
      <p:sp>
        <p:nvSpPr>
          <p:cNvPr id="27" name="TextBox 26">
            <a:extLst>
              <a:ext uri="{FF2B5EF4-FFF2-40B4-BE49-F238E27FC236}">
                <a16:creationId xmlns:a16="http://schemas.microsoft.com/office/drawing/2014/main" id="{8F069B1B-B895-43F5-AE3D-DA221D9FA722}"/>
              </a:ext>
            </a:extLst>
          </p:cNvPr>
          <p:cNvSpPr txBox="1"/>
          <p:nvPr/>
        </p:nvSpPr>
        <p:spPr>
          <a:xfrm>
            <a:off x="4953002" y="3767603"/>
            <a:ext cx="4130840" cy="451406"/>
          </a:xfrm>
          <a:prstGeom prst="rect">
            <a:avLst/>
          </a:prstGeom>
          <a:solidFill>
            <a:schemeClr val="bg1"/>
          </a:solidFill>
        </p:spPr>
        <p:txBody>
          <a:bodyPr wrap="square" rtlCol="0">
            <a:sp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2. Анагаах ухааны мэдлэг, асуудлыг шийдвэрлэх чадвар</a:t>
            </a:r>
          </a:p>
        </p:txBody>
      </p:sp>
      <p:sp>
        <p:nvSpPr>
          <p:cNvPr id="28" name="TextBox 27">
            <a:extLst>
              <a:ext uri="{FF2B5EF4-FFF2-40B4-BE49-F238E27FC236}">
                <a16:creationId xmlns:a16="http://schemas.microsoft.com/office/drawing/2014/main" id="{4C23F2C1-D0B2-41C6-B406-DDCB07D88D95}"/>
              </a:ext>
            </a:extLst>
          </p:cNvPr>
          <p:cNvSpPr txBox="1"/>
          <p:nvPr/>
        </p:nvSpPr>
        <p:spPr>
          <a:xfrm>
            <a:off x="4953002" y="4216522"/>
            <a:ext cx="4134853" cy="271869"/>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4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3. Эмнэлгийн ур чадвар, өвчтөний асаргаа </a:t>
            </a:r>
          </a:p>
        </p:txBody>
      </p:sp>
      <p:sp>
        <p:nvSpPr>
          <p:cNvPr id="29" name="TextBox 28">
            <a:extLst>
              <a:ext uri="{FF2B5EF4-FFF2-40B4-BE49-F238E27FC236}">
                <a16:creationId xmlns:a16="http://schemas.microsoft.com/office/drawing/2014/main" id="{F5A984A9-299A-42AD-9127-0DDDBF800782}"/>
              </a:ext>
            </a:extLst>
          </p:cNvPr>
          <p:cNvSpPr txBox="1"/>
          <p:nvPr/>
        </p:nvSpPr>
        <p:spPr>
          <a:xfrm>
            <a:off x="4962740" y="4496881"/>
            <a:ext cx="4134853" cy="284693"/>
          </a:xfrm>
          <a:prstGeom prst="rect">
            <a:avLst/>
          </a:prstGeom>
          <a:solidFill>
            <a:schemeClr val="bg1"/>
          </a:solidFill>
        </p:spPr>
        <p:txBody>
          <a:bodyPr wrap="square" rtlCol="0">
            <a:spAutoFit/>
          </a:bodyPr>
          <a:lstStyle/>
          <a:p>
            <a:pPr marL="0" marR="0" lvl="0" indent="0" defTabSz="914400" eaLnBrk="1" fontAlgn="auto" latinLnBrk="0" hangingPunct="1">
              <a:lnSpc>
                <a:spcPts val="15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4. Харилцааны чадвар</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6542800-DA19-4CC4-B26A-24ED6B25A519}"/>
              </a:ext>
            </a:extLst>
          </p:cNvPr>
          <p:cNvSpPr txBox="1"/>
          <p:nvPr/>
        </p:nvSpPr>
        <p:spPr>
          <a:xfrm>
            <a:off x="4968294" y="4887836"/>
            <a:ext cx="4130842" cy="23064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5. Эмчилгээн дэх багийн ажиллагааны практик</a:t>
            </a:r>
            <a:endParaRPr kumimoji="0" lang="en-US"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73E97D7-76F9-436D-BC6B-91A6FFD01C57}"/>
              </a:ext>
            </a:extLst>
          </p:cNvPr>
          <p:cNvSpPr txBox="1"/>
          <p:nvPr/>
        </p:nvSpPr>
        <p:spPr>
          <a:xfrm>
            <a:off x="4948989" y="5254099"/>
            <a:ext cx="4134853" cy="23064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6. Эмчилгээний чанар, аюулгүй  байдлын хяналт</a:t>
            </a:r>
          </a:p>
        </p:txBody>
      </p:sp>
      <p:sp>
        <p:nvSpPr>
          <p:cNvPr id="34" name="TextBox 33">
            <a:extLst>
              <a:ext uri="{FF2B5EF4-FFF2-40B4-BE49-F238E27FC236}">
                <a16:creationId xmlns:a16="http://schemas.microsoft.com/office/drawing/2014/main" id="{4760D2CC-5A94-499E-92CE-DF2C2F085991}"/>
              </a:ext>
            </a:extLst>
          </p:cNvPr>
          <p:cNvSpPr txBox="1"/>
          <p:nvPr/>
        </p:nvSpPr>
        <p:spPr>
          <a:xfrm>
            <a:off x="4957011" y="5544916"/>
            <a:ext cx="4110789" cy="35888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7. Нийгэм дэх эрүүл мэндийн үйлчилгээний </a:t>
            </a:r>
          </a:p>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    практик</a:t>
            </a:r>
          </a:p>
        </p:txBody>
      </p:sp>
      <p:sp>
        <p:nvSpPr>
          <p:cNvPr id="35" name="TextBox 34">
            <a:extLst>
              <a:ext uri="{FF2B5EF4-FFF2-40B4-BE49-F238E27FC236}">
                <a16:creationId xmlns:a16="http://schemas.microsoft.com/office/drawing/2014/main" id="{EB15B9F7-9E02-47FF-84D9-086A6C306E9F}"/>
              </a:ext>
            </a:extLst>
          </p:cNvPr>
          <p:cNvSpPr txBox="1"/>
          <p:nvPr/>
        </p:nvSpPr>
        <p:spPr>
          <a:xfrm>
            <a:off x="4975156" y="5956758"/>
            <a:ext cx="4134853" cy="230641"/>
          </a:xfrm>
          <a:prstGeom prst="rect">
            <a:avLst/>
          </a:prstGeom>
          <a:solidFill>
            <a:schemeClr val="bg1"/>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8. Шинжлэх ухаанч эрэл хайгуул</a:t>
            </a:r>
          </a:p>
        </p:txBody>
      </p:sp>
      <p:sp>
        <p:nvSpPr>
          <p:cNvPr id="36" name="TextBox 35">
            <a:extLst>
              <a:ext uri="{FF2B5EF4-FFF2-40B4-BE49-F238E27FC236}">
                <a16:creationId xmlns:a16="http://schemas.microsoft.com/office/drawing/2014/main" id="{49D7D41A-5CC6-43C6-A82F-465AC427953F}"/>
              </a:ext>
            </a:extLst>
          </p:cNvPr>
          <p:cNvSpPr txBox="1"/>
          <p:nvPr/>
        </p:nvSpPr>
        <p:spPr>
          <a:xfrm>
            <a:off x="4965031" y="6257000"/>
            <a:ext cx="4130842" cy="230641"/>
          </a:xfrm>
          <a:prstGeom prst="rect">
            <a:avLst/>
          </a:prstGeom>
          <a:solidFill>
            <a:schemeClr val="accent1">
              <a:lumMod val="20000"/>
              <a:lumOff val="80000"/>
            </a:schemeClr>
          </a:solidFill>
        </p:spPr>
        <p:txBody>
          <a:bodyPr wrap="square" rtlCol="0">
            <a:spAutoFit/>
          </a:bodyPr>
          <a:lstStyle/>
          <a:p>
            <a:pPr marL="0" marR="0" lvl="0" indent="0" defTabSz="914400" eaLnBrk="1" fontAlgn="auto" latinLnBrk="0" hangingPunct="1">
              <a:lnSpc>
                <a:spcPts val="1000"/>
              </a:lnSpc>
              <a:spcBef>
                <a:spcPts val="0"/>
              </a:spcBef>
              <a:spcAft>
                <a:spcPts val="0"/>
              </a:spcAft>
              <a:buClrTx/>
              <a:buSzTx/>
              <a:buFontTx/>
              <a:buNone/>
              <a:tabLst/>
              <a:defRPr/>
            </a:pPr>
            <a:r>
              <a:rPr kumimoji="0" lang="mn-MN" sz="14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rPr>
              <a:t>9. Насан туршид хамтдаа суралцах хандлага</a:t>
            </a:r>
          </a:p>
        </p:txBody>
      </p:sp>
    </p:spTree>
    <p:extLst>
      <p:ext uri="{BB962C8B-B14F-4D97-AF65-F5344CB8AC3E}">
        <p14:creationId xmlns:p14="http://schemas.microsoft.com/office/powerpoint/2010/main" val="1439140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ＴＭＣ">
  <a:themeElements>
    <a:clrScheme name="ＴＭ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ＴＭＣ">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charset="0"/>
            <a:ea typeface="Osak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charset="0"/>
            <a:ea typeface="Osaka" charset="-128"/>
          </a:defRPr>
        </a:defPPr>
      </a:lstStyle>
    </a:lnDef>
  </a:objectDefaults>
  <a:extraClrSchemeLst>
    <a:extraClrScheme>
      <a:clrScheme name="ＴＭ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ＴＭ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ＴＭ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ＴＭ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ＴＭ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ＴＭ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ＴＭ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新しいプレゼンテーション">
  <a:themeElements>
    <a:clrScheme name="新しいプレゼ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プレゼンテーション">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5000"/>
                  </a:schemeClr>
                </a:outerShdw>
              </a:effectLst>
            </a14:hiddenEffects>
          </a:ext>
        </a:extLst>
      </a:spPr>
      <a:bodyPr>
        <a:spAutoFit/>
      </a:bodyPr>
      <a:lstStyle>
        <a:defPPr>
          <a:defRPr sz="2000" b="1" dirty="0" smtClean="0">
            <a:ea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5000" b="1" i="0" u="none" strike="noStrike" cap="none" normalizeH="0" baseline="0">
            <a:ln>
              <a:noFill/>
            </a:ln>
            <a:solidFill>
              <a:srgbClr val="000000"/>
            </a:solidFill>
            <a:effectLst/>
            <a:latin typeface="ＭＳ Ｐゴシック" charset="-128"/>
            <a:ea typeface="ＭＳ Ｐゴシック" charset="-128"/>
            <a:cs typeface="ＭＳ Ｐゴシック" charset="-128"/>
          </a:defRPr>
        </a:defPPr>
      </a:lstStyle>
    </a:lnDef>
  </a:objectDefaults>
  <a:extraClrSchemeLst>
    <a:extraClrScheme>
      <a:clrScheme name="新しいプレゼ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プレゼ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プレゼ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プレゼ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プレゼ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プレゼ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プレゼ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プレゼ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プレゼ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プレゼ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プレゼ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プレゼ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2_ＴＭＣ">
  <a:themeElements>
    <a:clrScheme name="ＴＭ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ＴＭ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ＴＭ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ＴＭ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ＴＭ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ＴＭ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ＴＭ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ＴＭ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ＴＭＣ 8">
        <a:dk1>
          <a:srgbClr val="000000"/>
        </a:dk1>
        <a:lt1>
          <a:srgbClr val="FFFFFF"/>
        </a:lt1>
        <a:dk2>
          <a:srgbClr val="000000"/>
        </a:dk2>
        <a:lt2>
          <a:srgbClr val="808080"/>
        </a:lt2>
        <a:accent1>
          <a:srgbClr val="FFFFCC"/>
        </a:accent1>
        <a:accent2>
          <a:srgbClr val="99FFCC"/>
        </a:accent2>
        <a:accent3>
          <a:srgbClr val="FFFFFF"/>
        </a:accent3>
        <a:accent4>
          <a:srgbClr val="000000"/>
        </a:accent4>
        <a:accent5>
          <a:srgbClr val="FFFFE2"/>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13456</TotalTime>
  <Words>6321</Words>
  <Application>Microsoft Office PowerPoint</Application>
  <PresentationFormat>画面に合わせる (4:3)</PresentationFormat>
  <Paragraphs>640</Paragraphs>
  <Slides>25</Slides>
  <Notes>14</Notes>
  <HiddenSlides>0</HiddenSlides>
  <MMClips>0</MMClips>
  <ScaleCrop>false</ScaleCrop>
  <HeadingPairs>
    <vt:vector size="6" baseType="variant">
      <vt:variant>
        <vt:lpstr>使用されているフォント</vt:lpstr>
      </vt:variant>
      <vt:variant>
        <vt:i4>14</vt:i4>
      </vt:variant>
      <vt:variant>
        <vt:lpstr>テーマ</vt:lpstr>
      </vt:variant>
      <vt:variant>
        <vt:i4>6</vt:i4>
      </vt:variant>
      <vt:variant>
        <vt:lpstr>スライド タイトル</vt:lpstr>
      </vt:variant>
      <vt:variant>
        <vt:i4>25</vt:i4>
      </vt:variant>
    </vt:vector>
  </HeadingPairs>
  <TitlesOfParts>
    <vt:vector size="45" baseType="lpstr">
      <vt:lpstr>Lucida Grande</vt:lpstr>
      <vt:lpstr>メイリオ</vt:lpstr>
      <vt:lpstr>Meiryo UI</vt:lpstr>
      <vt:lpstr>Osaka</vt:lpstr>
      <vt:lpstr>Söhne</vt:lpstr>
      <vt:lpstr>游ゴシック</vt:lpstr>
      <vt:lpstr>游ゴシック Medium</vt:lpstr>
      <vt:lpstr>游ゴシック Medium</vt:lpstr>
      <vt:lpstr>Arial</vt:lpstr>
      <vt:lpstr>Calibri</vt:lpstr>
      <vt:lpstr>Calibri Light</vt:lpstr>
      <vt:lpstr>Segoe UI Historic</vt:lpstr>
      <vt:lpstr>Times</vt:lpstr>
      <vt:lpstr>Times New Roman</vt:lpstr>
      <vt:lpstr>Office Theme</vt:lpstr>
      <vt:lpstr>ＴＭＣ</vt:lpstr>
      <vt:lpstr>2_新しいプレゼンテーション</vt:lpstr>
      <vt:lpstr>Office テーマ</vt:lpstr>
      <vt:lpstr>2_ＴＭＣ</vt:lpstr>
      <vt:lpstr>1_Office テーマ</vt:lpstr>
      <vt:lpstr>PowerPoint プレゼンテーション</vt:lpstr>
      <vt:lpstr>Манай улсын эмчийн боловсрол сургалтын хөтөлбөр</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Сургалтын зорилго</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Эмнэлзүйн сургалтын сургагч багшийн (сургагч багш) тухай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Судалгааны өдрийн төлөвлөгөө</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前野哲博</dc:creator>
  <cp:lastModifiedBy>Lkhagva Azzaya</cp:lastModifiedBy>
  <cp:revision>22</cp:revision>
  <cp:lastPrinted>2024-09-19T08:23:24Z</cp:lastPrinted>
  <dcterms:created xsi:type="dcterms:W3CDTF">2024-09-01T12:58:30Z</dcterms:created>
  <dcterms:modified xsi:type="dcterms:W3CDTF">2024-09-23T01:21:43Z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2024-09-01T00:00:00Z</vt:filetime>
  </property>
  <property fmtid="{D5CDD505-2E9C-101B-9397-08002B2CF9AE}" pid="3" name="LastSaved">
    <vt:filetime>2024-09-01T00:00:00Z</vt:filetime>
  </property>
</Properties>
</file>